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905" r:id="rId1"/>
  </p:sldMasterIdLst>
  <p:notesMasterIdLst>
    <p:notesMasterId r:id="rId3"/>
  </p:notesMasterIdLst>
  <p:handoutMasterIdLst>
    <p:handoutMasterId r:id="rId4"/>
  </p:handoutMasterIdLst>
  <p:sldIdLst>
    <p:sldId id="257" r:id="rId2"/>
  </p:sldIdLst>
  <p:sldSz cx="6858000" cy="9906000" type="A4"/>
  <p:notesSz cx="6797675" cy="9926638"/>
  <p:defaultTextStyle>
    <a:defPPr>
      <a:defRPr lang="ja-JP"/>
    </a:defPPr>
    <a:lvl1pPr algn="l" rtl="0" fontAlgn="base">
      <a:spcBef>
        <a:spcPct val="50000"/>
      </a:spcBef>
      <a:spcAft>
        <a:spcPct val="0"/>
      </a:spcAft>
      <a:defRPr kumimoji="1" kern="1200">
        <a:solidFill>
          <a:schemeClr val="tx1"/>
        </a:solidFill>
        <a:latin typeface="Arial" charset="0"/>
        <a:ea typeface="ＭＳ Ｐゴシック" charset="-128"/>
        <a:cs typeface="+mn-cs"/>
      </a:defRPr>
    </a:lvl1pPr>
    <a:lvl2pPr marL="457200" algn="l" rtl="0" fontAlgn="base">
      <a:spcBef>
        <a:spcPct val="50000"/>
      </a:spcBef>
      <a:spcAft>
        <a:spcPct val="0"/>
      </a:spcAft>
      <a:defRPr kumimoji="1" kern="1200">
        <a:solidFill>
          <a:schemeClr val="tx1"/>
        </a:solidFill>
        <a:latin typeface="Arial" charset="0"/>
        <a:ea typeface="ＭＳ Ｐゴシック" charset="-128"/>
        <a:cs typeface="+mn-cs"/>
      </a:defRPr>
    </a:lvl2pPr>
    <a:lvl3pPr marL="914400" algn="l" rtl="0" fontAlgn="base">
      <a:spcBef>
        <a:spcPct val="5000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5000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5000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312" userDrawn="1">
          <p15:clr>
            <a:srgbClr val="A4A3A4"/>
          </p15:clr>
        </p15:guide>
        <p15:guide id="2" pos="2160" userDrawn="1">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00FF"/>
    <a:srgbClr val="FFCC66"/>
    <a:srgbClr val="990000"/>
    <a:srgbClr val="B2B2B2"/>
    <a:srgbClr val="4D4D4D"/>
    <a:srgbClr val="000000"/>
    <a:srgbClr val="FF9900"/>
    <a:srgbClr val="FFFFCC"/>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259" autoAdjust="0"/>
    <p:restoredTop sz="97842" autoAdjust="0"/>
  </p:normalViewPr>
  <p:slideViewPr>
    <p:cSldViewPr>
      <p:cViewPr varScale="1">
        <p:scale>
          <a:sx n="81" d="100"/>
          <a:sy n="81" d="100"/>
        </p:scale>
        <p:origin x="1860" y="102"/>
      </p:cViewPr>
      <p:guideLst>
        <p:guide orient="horz" pos="3312"/>
        <p:guide pos="216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48" d="100"/>
          <a:sy n="48" d="100"/>
        </p:scale>
        <p:origin x="-3000" y="-114"/>
      </p:cViewPr>
      <p:guideLst>
        <p:guide orient="horz" pos="3126"/>
        <p:guide pos="214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1" y="2"/>
            <a:ext cx="2945294" cy="496168"/>
          </a:xfrm>
          <a:prstGeom prst="rect">
            <a:avLst/>
          </a:prstGeom>
          <a:noFill/>
          <a:ln w="9525">
            <a:noFill/>
            <a:miter lim="800000"/>
            <a:headEnd/>
            <a:tailEnd/>
          </a:ln>
          <a:effectLst/>
        </p:spPr>
        <p:txBody>
          <a:bodyPr vert="horz" wrap="square" lIns="94964" tIns="47483" rIns="94964" bIns="47483" numCol="1" anchor="t" anchorCtr="0" compatLnSpc="1">
            <a:prstTxWarp prst="textNoShape">
              <a:avLst/>
            </a:prstTxWarp>
          </a:bodyPr>
          <a:lstStyle>
            <a:lvl1pPr defTabSz="949130">
              <a:spcBef>
                <a:spcPct val="0"/>
              </a:spcBef>
              <a:defRPr sz="1200"/>
            </a:lvl1pPr>
          </a:lstStyle>
          <a:p>
            <a:endParaRPr lang="en-US" altLang="ja-JP"/>
          </a:p>
        </p:txBody>
      </p:sp>
      <p:sp>
        <p:nvSpPr>
          <p:cNvPr id="11267" name="Rectangle 3"/>
          <p:cNvSpPr>
            <a:spLocks noGrp="1" noChangeArrowheads="1"/>
          </p:cNvSpPr>
          <p:nvPr>
            <p:ph type="dt" sz="quarter" idx="1"/>
          </p:nvPr>
        </p:nvSpPr>
        <p:spPr bwMode="auto">
          <a:xfrm>
            <a:off x="3852384" y="2"/>
            <a:ext cx="2945294" cy="496168"/>
          </a:xfrm>
          <a:prstGeom prst="rect">
            <a:avLst/>
          </a:prstGeom>
          <a:noFill/>
          <a:ln w="9525">
            <a:noFill/>
            <a:miter lim="800000"/>
            <a:headEnd/>
            <a:tailEnd/>
          </a:ln>
          <a:effectLst/>
        </p:spPr>
        <p:txBody>
          <a:bodyPr vert="horz" wrap="square" lIns="94964" tIns="47483" rIns="94964" bIns="47483" numCol="1" anchor="t" anchorCtr="0" compatLnSpc="1">
            <a:prstTxWarp prst="textNoShape">
              <a:avLst/>
            </a:prstTxWarp>
          </a:bodyPr>
          <a:lstStyle>
            <a:lvl1pPr algn="r" defTabSz="949130">
              <a:spcBef>
                <a:spcPct val="0"/>
              </a:spcBef>
              <a:defRPr sz="1200"/>
            </a:lvl1pPr>
          </a:lstStyle>
          <a:p>
            <a:endParaRPr lang="en-US" altLang="ja-JP"/>
          </a:p>
        </p:txBody>
      </p:sp>
      <p:sp>
        <p:nvSpPr>
          <p:cNvPr id="11268" name="Rectangle 4"/>
          <p:cNvSpPr>
            <a:spLocks noGrp="1" noChangeArrowheads="1"/>
          </p:cNvSpPr>
          <p:nvPr>
            <p:ph type="ftr" sz="quarter" idx="2"/>
          </p:nvPr>
        </p:nvSpPr>
        <p:spPr bwMode="auto">
          <a:xfrm>
            <a:off x="1" y="9430477"/>
            <a:ext cx="2945294" cy="496167"/>
          </a:xfrm>
          <a:prstGeom prst="rect">
            <a:avLst/>
          </a:prstGeom>
          <a:noFill/>
          <a:ln w="9525">
            <a:noFill/>
            <a:miter lim="800000"/>
            <a:headEnd/>
            <a:tailEnd/>
          </a:ln>
          <a:effectLst/>
        </p:spPr>
        <p:txBody>
          <a:bodyPr vert="horz" wrap="square" lIns="94964" tIns="47483" rIns="94964" bIns="47483" numCol="1" anchor="b" anchorCtr="0" compatLnSpc="1">
            <a:prstTxWarp prst="textNoShape">
              <a:avLst/>
            </a:prstTxWarp>
          </a:bodyPr>
          <a:lstStyle>
            <a:lvl1pPr defTabSz="949130">
              <a:spcBef>
                <a:spcPct val="0"/>
              </a:spcBef>
              <a:defRPr sz="1200"/>
            </a:lvl1pPr>
          </a:lstStyle>
          <a:p>
            <a:endParaRPr lang="en-US" altLang="ja-JP"/>
          </a:p>
        </p:txBody>
      </p:sp>
      <p:sp>
        <p:nvSpPr>
          <p:cNvPr id="11269" name="Rectangle 5"/>
          <p:cNvSpPr>
            <a:spLocks noGrp="1" noChangeArrowheads="1"/>
          </p:cNvSpPr>
          <p:nvPr>
            <p:ph type="sldNum" sz="quarter" idx="3"/>
          </p:nvPr>
        </p:nvSpPr>
        <p:spPr bwMode="auto">
          <a:xfrm>
            <a:off x="3852384" y="9430477"/>
            <a:ext cx="2945294" cy="496167"/>
          </a:xfrm>
          <a:prstGeom prst="rect">
            <a:avLst/>
          </a:prstGeom>
          <a:noFill/>
          <a:ln w="9525">
            <a:noFill/>
            <a:miter lim="800000"/>
            <a:headEnd/>
            <a:tailEnd/>
          </a:ln>
          <a:effectLst/>
        </p:spPr>
        <p:txBody>
          <a:bodyPr vert="horz" wrap="square" lIns="94964" tIns="47483" rIns="94964" bIns="47483" numCol="1" anchor="b" anchorCtr="0" compatLnSpc="1">
            <a:prstTxWarp prst="textNoShape">
              <a:avLst/>
            </a:prstTxWarp>
          </a:bodyPr>
          <a:lstStyle>
            <a:lvl1pPr algn="r" defTabSz="949130">
              <a:spcBef>
                <a:spcPct val="0"/>
              </a:spcBef>
              <a:defRPr sz="1200"/>
            </a:lvl1pPr>
          </a:lstStyle>
          <a:p>
            <a:fld id="{311729E9-7522-443E-BE8F-01B8F93C1BBE}" type="slidenum">
              <a:rPr lang="en-US" altLang="ja-JP"/>
              <a:pPr/>
              <a:t>‹#›</a:t>
            </a:fld>
            <a:endParaRPr lang="en-US" altLang="ja-JP"/>
          </a:p>
        </p:txBody>
      </p:sp>
    </p:spTree>
    <p:extLst>
      <p:ext uri="{BB962C8B-B14F-4D97-AF65-F5344CB8AC3E}">
        <p14:creationId xmlns:p14="http://schemas.microsoft.com/office/powerpoint/2010/main" val="35945937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2"/>
            <a:ext cx="2945294" cy="496168"/>
          </a:xfrm>
          <a:prstGeom prst="rect">
            <a:avLst/>
          </a:prstGeom>
          <a:noFill/>
          <a:ln w="9525">
            <a:noFill/>
            <a:miter lim="800000"/>
            <a:headEnd/>
            <a:tailEnd/>
          </a:ln>
          <a:effectLst/>
        </p:spPr>
        <p:txBody>
          <a:bodyPr vert="horz" wrap="square" lIns="94964" tIns="47483" rIns="94964" bIns="47483" numCol="1" anchor="t" anchorCtr="0" compatLnSpc="1">
            <a:prstTxWarp prst="textNoShape">
              <a:avLst/>
            </a:prstTxWarp>
          </a:bodyPr>
          <a:lstStyle>
            <a:lvl1pPr defTabSz="949130">
              <a:spcBef>
                <a:spcPct val="0"/>
              </a:spcBef>
              <a:defRPr sz="1200"/>
            </a:lvl1pPr>
          </a:lstStyle>
          <a:p>
            <a:endParaRPr lang="en-US" altLang="ja-JP"/>
          </a:p>
        </p:txBody>
      </p:sp>
      <p:sp>
        <p:nvSpPr>
          <p:cNvPr id="7171" name="Rectangle 3"/>
          <p:cNvSpPr>
            <a:spLocks noGrp="1" noChangeArrowheads="1"/>
          </p:cNvSpPr>
          <p:nvPr>
            <p:ph type="dt" idx="1"/>
          </p:nvPr>
        </p:nvSpPr>
        <p:spPr bwMode="auto">
          <a:xfrm>
            <a:off x="3850816" y="2"/>
            <a:ext cx="2945294" cy="496168"/>
          </a:xfrm>
          <a:prstGeom prst="rect">
            <a:avLst/>
          </a:prstGeom>
          <a:noFill/>
          <a:ln w="9525">
            <a:noFill/>
            <a:miter lim="800000"/>
            <a:headEnd/>
            <a:tailEnd/>
          </a:ln>
          <a:effectLst/>
        </p:spPr>
        <p:txBody>
          <a:bodyPr vert="horz" wrap="square" lIns="94964" tIns="47483" rIns="94964" bIns="47483" numCol="1" anchor="t" anchorCtr="0" compatLnSpc="1">
            <a:prstTxWarp prst="textNoShape">
              <a:avLst/>
            </a:prstTxWarp>
          </a:bodyPr>
          <a:lstStyle>
            <a:lvl1pPr algn="r" defTabSz="949130">
              <a:spcBef>
                <a:spcPct val="0"/>
              </a:spcBef>
              <a:defRPr sz="1200"/>
            </a:lvl1pPr>
          </a:lstStyle>
          <a:p>
            <a:endParaRPr lang="en-US" altLang="ja-JP"/>
          </a:p>
        </p:txBody>
      </p:sp>
      <p:sp>
        <p:nvSpPr>
          <p:cNvPr id="7172" name="Rectangle 4"/>
          <p:cNvSpPr>
            <a:spLocks noGrp="1" noRot="1" noChangeAspect="1" noChangeArrowheads="1" noTextEdit="1"/>
          </p:cNvSpPr>
          <p:nvPr>
            <p:ph type="sldImg" idx="2"/>
          </p:nvPr>
        </p:nvSpPr>
        <p:spPr bwMode="auto">
          <a:xfrm>
            <a:off x="2111375" y="746125"/>
            <a:ext cx="2574925" cy="3719513"/>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679930" y="4714418"/>
            <a:ext cx="5437827" cy="4467152"/>
          </a:xfrm>
          <a:prstGeom prst="rect">
            <a:avLst/>
          </a:prstGeom>
          <a:noFill/>
          <a:ln w="9525">
            <a:noFill/>
            <a:miter lim="800000"/>
            <a:headEnd/>
            <a:tailEnd/>
          </a:ln>
          <a:effectLst/>
        </p:spPr>
        <p:txBody>
          <a:bodyPr vert="horz" wrap="square" lIns="94964" tIns="47483" rIns="94964" bIns="47483"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7174" name="Rectangle 6"/>
          <p:cNvSpPr>
            <a:spLocks noGrp="1" noChangeArrowheads="1"/>
          </p:cNvSpPr>
          <p:nvPr>
            <p:ph type="ftr" sz="quarter" idx="4"/>
          </p:nvPr>
        </p:nvSpPr>
        <p:spPr bwMode="auto">
          <a:xfrm>
            <a:off x="1" y="9428833"/>
            <a:ext cx="2945294" cy="496168"/>
          </a:xfrm>
          <a:prstGeom prst="rect">
            <a:avLst/>
          </a:prstGeom>
          <a:noFill/>
          <a:ln w="9525">
            <a:noFill/>
            <a:miter lim="800000"/>
            <a:headEnd/>
            <a:tailEnd/>
          </a:ln>
          <a:effectLst/>
        </p:spPr>
        <p:txBody>
          <a:bodyPr vert="horz" wrap="square" lIns="94964" tIns="47483" rIns="94964" bIns="47483" numCol="1" anchor="b" anchorCtr="0" compatLnSpc="1">
            <a:prstTxWarp prst="textNoShape">
              <a:avLst/>
            </a:prstTxWarp>
          </a:bodyPr>
          <a:lstStyle>
            <a:lvl1pPr defTabSz="949130">
              <a:spcBef>
                <a:spcPct val="0"/>
              </a:spcBef>
              <a:defRPr sz="1200"/>
            </a:lvl1pPr>
          </a:lstStyle>
          <a:p>
            <a:endParaRPr lang="en-US" altLang="ja-JP"/>
          </a:p>
        </p:txBody>
      </p:sp>
      <p:sp>
        <p:nvSpPr>
          <p:cNvPr id="7175" name="Rectangle 7"/>
          <p:cNvSpPr>
            <a:spLocks noGrp="1" noChangeArrowheads="1"/>
          </p:cNvSpPr>
          <p:nvPr>
            <p:ph type="sldNum" sz="quarter" idx="5"/>
          </p:nvPr>
        </p:nvSpPr>
        <p:spPr bwMode="auto">
          <a:xfrm>
            <a:off x="3850816" y="9428833"/>
            <a:ext cx="2945294" cy="496168"/>
          </a:xfrm>
          <a:prstGeom prst="rect">
            <a:avLst/>
          </a:prstGeom>
          <a:noFill/>
          <a:ln w="9525">
            <a:noFill/>
            <a:miter lim="800000"/>
            <a:headEnd/>
            <a:tailEnd/>
          </a:ln>
          <a:effectLst/>
        </p:spPr>
        <p:txBody>
          <a:bodyPr vert="horz" wrap="square" lIns="94964" tIns="47483" rIns="94964" bIns="47483" numCol="1" anchor="b" anchorCtr="0" compatLnSpc="1">
            <a:prstTxWarp prst="textNoShape">
              <a:avLst/>
            </a:prstTxWarp>
          </a:bodyPr>
          <a:lstStyle>
            <a:lvl1pPr algn="r" defTabSz="949130">
              <a:spcBef>
                <a:spcPct val="0"/>
              </a:spcBef>
              <a:defRPr sz="1200"/>
            </a:lvl1pPr>
          </a:lstStyle>
          <a:p>
            <a:fld id="{18090BEF-48CA-48D6-906E-BF7C1AC38D20}" type="slidenum">
              <a:rPr lang="en-US" altLang="ja-JP"/>
              <a:pPr/>
              <a:t>‹#›</a:t>
            </a:fld>
            <a:endParaRPr lang="en-US" altLang="ja-JP"/>
          </a:p>
        </p:txBody>
      </p:sp>
    </p:spTree>
    <p:extLst>
      <p:ext uri="{BB962C8B-B14F-4D97-AF65-F5344CB8AC3E}">
        <p14:creationId xmlns:p14="http://schemas.microsoft.com/office/powerpoint/2010/main" val="250092049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C9EC51-8558-4C00-9859-14C9EB42D816}" type="slidenum">
              <a:rPr lang="en-US" altLang="ja-JP"/>
              <a:pPr/>
              <a:t>1</a:t>
            </a:fld>
            <a:endParaRPr lang="en-US" altLang="ja-JP"/>
          </a:p>
        </p:txBody>
      </p:sp>
      <p:sp>
        <p:nvSpPr>
          <p:cNvPr id="13314" name="Rectangle 1026"/>
          <p:cNvSpPr>
            <a:spLocks noGrp="1" noRot="1" noChangeAspect="1" noChangeArrowheads="1" noTextEdit="1"/>
          </p:cNvSpPr>
          <p:nvPr>
            <p:ph type="sldImg"/>
          </p:nvPr>
        </p:nvSpPr>
        <p:spPr>
          <a:xfrm>
            <a:off x="2111375" y="746125"/>
            <a:ext cx="2574925" cy="3719513"/>
          </a:xfrm>
          <a:ln/>
        </p:spPr>
      </p:sp>
      <p:sp>
        <p:nvSpPr>
          <p:cNvPr id="13315" name="Rectangle 1027"/>
          <p:cNvSpPr>
            <a:spLocks noGrp="1" noChangeArrowheads="1"/>
          </p:cNvSpPr>
          <p:nvPr>
            <p:ph type="body" idx="1"/>
          </p:nvPr>
        </p:nvSpPr>
        <p:spPr/>
        <p:txBody>
          <a:bodyPr/>
          <a:lstStyle/>
          <a:p>
            <a:endParaRPr lang="ja-JP" altLang="ja-JP" dirty="0"/>
          </a:p>
        </p:txBody>
      </p:sp>
    </p:spTree>
    <p:extLst>
      <p:ext uri="{BB962C8B-B14F-4D97-AF65-F5344CB8AC3E}">
        <p14:creationId xmlns:p14="http://schemas.microsoft.com/office/powerpoint/2010/main" val="1907794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1191"/>
            <a:ext cx="5143500" cy="3448756"/>
          </a:xfrm>
        </p:spPr>
        <p:txBody>
          <a:bodyPr anchor="b"/>
          <a:lstStyle>
            <a:lvl1pPr algn="ctr">
              <a:defRPr sz="3375"/>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6DFF08F-DC6B-4601-B491-B0F83F6DD2DA}" type="datetimeFigureOut">
              <a:rPr lang="en-US" smtClean="0"/>
              <a:pPr/>
              <a:t>6/21/2016</a:t>
            </a:fld>
            <a:endParaRPr lang="en-US" dirty="0"/>
          </a:p>
        </p:txBody>
      </p:sp>
      <p:sp>
        <p:nvSpPr>
          <p:cNvPr id="5" name="フッター プレースホルダー 4"/>
          <p:cNvSpPr>
            <a:spLocks noGrp="1"/>
          </p:cNvSpPr>
          <p:nvPr>
            <p:ph type="ftr" sz="quarter" idx="11"/>
          </p:nvPr>
        </p:nvSpPr>
        <p:spPr/>
        <p:txBody>
          <a:bodyPr/>
          <a:lstStyle/>
          <a:p>
            <a:endParaRPr lang="en-US" dirty="0"/>
          </a:p>
        </p:txBody>
      </p:sp>
      <p:sp>
        <p:nvSpPr>
          <p:cNvPr id="6" name="スライド番号プレースホルダー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51876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6DFF08F-DC6B-4601-B491-B0F83F6DD2DA}" type="datetimeFigureOut">
              <a:rPr lang="en-US" smtClean="0"/>
              <a:pPr/>
              <a:t>6/21/2016</a:t>
            </a:fld>
            <a:endParaRPr lang="en-US" dirty="0"/>
          </a:p>
        </p:txBody>
      </p:sp>
      <p:sp>
        <p:nvSpPr>
          <p:cNvPr id="5" name="フッター プレースホルダー 4"/>
          <p:cNvSpPr>
            <a:spLocks noGrp="1"/>
          </p:cNvSpPr>
          <p:nvPr>
            <p:ph type="ftr" sz="quarter" idx="11"/>
          </p:nvPr>
        </p:nvSpPr>
        <p:spPr/>
        <p:txBody>
          <a:bodyPr/>
          <a:lstStyle/>
          <a:p>
            <a:endParaRPr lang="en-US" dirty="0"/>
          </a:p>
        </p:txBody>
      </p:sp>
      <p:sp>
        <p:nvSpPr>
          <p:cNvPr id="6" name="スライド番号プレースホルダー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67598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527403"/>
            <a:ext cx="1478756" cy="8394877"/>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1487" y="527403"/>
            <a:ext cx="4350544" cy="8394877"/>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6DFF08F-DC6B-4601-B491-B0F83F6DD2DA}" type="datetimeFigureOut">
              <a:rPr lang="en-US" smtClean="0"/>
              <a:pPr/>
              <a:t>6/21/2016</a:t>
            </a:fld>
            <a:endParaRPr lang="en-US" dirty="0"/>
          </a:p>
        </p:txBody>
      </p:sp>
      <p:sp>
        <p:nvSpPr>
          <p:cNvPr id="5" name="フッター プレースホルダー 4"/>
          <p:cNvSpPr>
            <a:spLocks noGrp="1"/>
          </p:cNvSpPr>
          <p:nvPr>
            <p:ph type="ftr" sz="quarter" idx="11"/>
          </p:nvPr>
        </p:nvSpPr>
        <p:spPr/>
        <p:txBody>
          <a:bodyPr/>
          <a:lstStyle/>
          <a:p>
            <a:endParaRPr lang="en-US" dirty="0"/>
          </a:p>
        </p:txBody>
      </p:sp>
      <p:sp>
        <p:nvSpPr>
          <p:cNvPr id="6" name="スライド番号プレースホルダー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80838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7246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6DFF08F-DC6B-4601-B491-B0F83F6DD2DA}" type="datetimeFigureOut">
              <a:rPr lang="en-US" smtClean="0"/>
              <a:pPr/>
              <a:t>6/21/2016</a:t>
            </a:fld>
            <a:endParaRPr lang="en-US" dirty="0"/>
          </a:p>
        </p:txBody>
      </p:sp>
      <p:sp>
        <p:nvSpPr>
          <p:cNvPr id="5" name="フッター プレースホルダー 4"/>
          <p:cNvSpPr>
            <a:spLocks noGrp="1"/>
          </p:cNvSpPr>
          <p:nvPr>
            <p:ph type="ftr" sz="quarter" idx="11"/>
          </p:nvPr>
        </p:nvSpPr>
        <p:spPr/>
        <p:txBody>
          <a:bodyPr/>
          <a:lstStyle/>
          <a:p>
            <a:endParaRPr lang="en-US" dirty="0"/>
          </a:p>
        </p:txBody>
      </p:sp>
      <p:sp>
        <p:nvSpPr>
          <p:cNvPr id="6" name="スライド番号プレースホルダー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63104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469622"/>
            <a:ext cx="5915025" cy="4120620"/>
          </a:xfrm>
        </p:spPr>
        <p:txBody>
          <a:bodyPr anchor="b"/>
          <a:lstStyle>
            <a:lvl1pPr>
              <a:defRPr sz="3375"/>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6DFF08F-DC6B-4601-B491-B0F83F6DD2DA}" type="datetimeFigureOut">
              <a:rPr lang="en-US" smtClean="0"/>
              <a:pPr/>
              <a:t>6/21/2016</a:t>
            </a:fld>
            <a:endParaRPr lang="en-US" dirty="0"/>
          </a:p>
        </p:txBody>
      </p:sp>
      <p:sp>
        <p:nvSpPr>
          <p:cNvPr id="5" name="フッター プレースホルダー 4"/>
          <p:cNvSpPr>
            <a:spLocks noGrp="1"/>
          </p:cNvSpPr>
          <p:nvPr>
            <p:ph type="ftr" sz="quarter" idx="11"/>
          </p:nvPr>
        </p:nvSpPr>
        <p:spPr/>
        <p:txBody>
          <a:bodyPr/>
          <a:lstStyle/>
          <a:p>
            <a:endParaRPr lang="en-US" dirty="0"/>
          </a:p>
        </p:txBody>
      </p:sp>
      <p:sp>
        <p:nvSpPr>
          <p:cNvPr id="6" name="スライド番号プレースホルダー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05233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1488" y="2637014"/>
            <a:ext cx="2914650" cy="628526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71863" y="2637014"/>
            <a:ext cx="2914650" cy="628526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6DFF08F-DC6B-4601-B491-B0F83F6DD2DA}" type="datetimeFigureOut">
              <a:rPr lang="en-US" smtClean="0"/>
              <a:pPr/>
              <a:t>6/21/2016</a:t>
            </a:fld>
            <a:endParaRPr lang="en-US" dirty="0"/>
          </a:p>
        </p:txBody>
      </p:sp>
      <p:sp>
        <p:nvSpPr>
          <p:cNvPr id="6" name="フッター プレースホルダー 5"/>
          <p:cNvSpPr>
            <a:spLocks noGrp="1"/>
          </p:cNvSpPr>
          <p:nvPr>
            <p:ph type="ftr" sz="quarter" idx="11"/>
          </p:nvPr>
        </p:nvSpPr>
        <p:spPr/>
        <p:txBody>
          <a:bodyPr/>
          <a:lstStyle/>
          <a:p>
            <a:endParaRPr lang="en-US" dirty="0"/>
          </a:p>
        </p:txBody>
      </p:sp>
      <p:sp>
        <p:nvSpPr>
          <p:cNvPr id="7" name="スライド番号プレースホルダー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13416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527404"/>
            <a:ext cx="5915025" cy="1914702"/>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72381" y="3618442"/>
            <a:ext cx="2901255" cy="532218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71863" y="3618442"/>
            <a:ext cx="2915543" cy="532218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6DFF08F-DC6B-4601-B491-B0F83F6DD2DA}" type="datetimeFigureOut">
              <a:rPr lang="en-US" smtClean="0"/>
              <a:pPr/>
              <a:t>6/21/2016</a:t>
            </a:fld>
            <a:endParaRPr lang="en-US" dirty="0"/>
          </a:p>
        </p:txBody>
      </p:sp>
      <p:sp>
        <p:nvSpPr>
          <p:cNvPr id="8" name="フッター プレースホルダー 7"/>
          <p:cNvSpPr>
            <a:spLocks noGrp="1"/>
          </p:cNvSpPr>
          <p:nvPr>
            <p:ph type="ftr" sz="quarter" idx="11"/>
          </p:nvPr>
        </p:nvSpPr>
        <p:spPr/>
        <p:txBody>
          <a:bodyPr/>
          <a:lstStyle/>
          <a:p>
            <a:endParaRPr lang="en-US" dirty="0"/>
          </a:p>
        </p:txBody>
      </p:sp>
      <p:sp>
        <p:nvSpPr>
          <p:cNvPr id="9" name="スライド番号プレースホルダー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63494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6DFF08F-DC6B-4601-B491-B0F83F6DD2DA}" type="datetimeFigureOut">
              <a:rPr lang="en-US" smtClean="0"/>
              <a:pPr/>
              <a:t>6/21/2016</a:t>
            </a:fld>
            <a:endParaRPr lang="en-US" dirty="0"/>
          </a:p>
        </p:txBody>
      </p:sp>
      <p:sp>
        <p:nvSpPr>
          <p:cNvPr id="4" name="フッター プレースホルダー 3"/>
          <p:cNvSpPr>
            <a:spLocks noGrp="1"/>
          </p:cNvSpPr>
          <p:nvPr>
            <p:ph type="ftr" sz="quarter" idx="11"/>
          </p:nvPr>
        </p:nvSpPr>
        <p:spPr/>
        <p:txBody>
          <a:bodyPr/>
          <a:lstStyle/>
          <a:p>
            <a:endParaRPr lang="en-US" dirty="0"/>
          </a:p>
        </p:txBody>
      </p:sp>
      <p:sp>
        <p:nvSpPr>
          <p:cNvPr id="5" name="スライド番号プレースホルダー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01159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6DFF08F-DC6B-4601-B491-B0F83F6DD2DA}" type="datetimeFigureOut">
              <a:rPr lang="en-US" smtClean="0"/>
              <a:pPr/>
              <a:t>6/21/2016</a:t>
            </a:fld>
            <a:endParaRPr lang="en-US" dirty="0"/>
          </a:p>
        </p:txBody>
      </p:sp>
      <p:sp>
        <p:nvSpPr>
          <p:cNvPr id="3" name="フッター プレースホルダー 2"/>
          <p:cNvSpPr>
            <a:spLocks noGrp="1"/>
          </p:cNvSpPr>
          <p:nvPr>
            <p:ph type="ftr" sz="quarter" idx="11"/>
          </p:nvPr>
        </p:nvSpPr>
        <p:spPr/>
        <p:txBody>
          <a:bodyPr/>
          <a:lstStyle/>
          <a:p>
            <a:endParaRPr lang="en-US" dirty="0"/>
          </a:p>
        </p:txBody>
      </p:sp>
      <p:sp>
        <p:nvSpPr>
          <p:cNvPr id="4" name="スライド番号プレースホルダー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07596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6DFF08F-DC6B-4601-B491-B0F83F6DD2DA}" type="datetimeFigureOut">
              <a:rPr lang="en-US" smtClean="0"/>
              <a:pPr/>
              <a:t>6/21/2016</a:t>
            </a:fld>
            <a:endParaRPr lang="en-US" dirty="0"/>
          </a:p>
        </p:txBody>
      </p:sp>
      <p:sp>
        <p:nvSpPr>
          <p:cNvPr id="6" name="フッター プレースホルダー 5"/>
          <p:cNvSpPr>
            <a:spLocks noGrp="1"/>
          </p:cNvSpPr>
          <p:nvPr>
            <p:ph type="ftr" sz="quarter" idx="11"/>
          </p:nvPr>
        </p:nvSpPr>
        <p:spPr/>
        <p:txBody>
          <a:bodyPr/>
          <a:lstStyle/>
          <a:p>
            <a:endParaRPr lang="en-US" dirty="0"/>
          </a:p>
        </p:txBody>
      </p:sp>
      <p:sp>
        <p:nvSpPr>
          <p:cNvPr id="7" name="スライド番号プレースホルダー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6475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6DFF08F-DC6B-4601-B491-B0F83F6DD2DA}" type="datetimeFigureOut">
              <a:rPr lang="en-US" smtClean="0"/>
              <a:pPr/>
              <a:t>6/21/2016</a:t>
            </a:fld>
            <a:endParaRPr lang="en-US" dirty="0"/>
          </a:p>
        </p:txBody>
      </p:sp>
      <p:sp>
        <p:nvSpPr>
          <p:cNvPr id="6" name="フッター プレースホルダー 5"/>
          <p:cNvSpPr>
            <a:spLocks noGrp="1"/>
          </p:cNvSpPr>
          <p:nvPr>
            <p:ph type="ftr" sz="quarter" idx="11"/>
          </p:nvPr>
        </p:nvSpPr>
        <p:spPr/>
        <p:txBody>
          <a:bodyPr/>
          <a:lstStyle/>
          <a:p>
            <a:endParaRPr lang="en-US" dirty="0"/>
          </a:p>
        </p:txBody>
      </p:sp>
      <p:sp>
        <p:nvSpPr>
          <p:cNvPr id="7" name="スライド番号プレースホルダー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13813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96DFF08F-DC6B-4601-B491-B0F83F6DD2DA}" type="datetimeFigureOut">
              <a:rPr lang="en-US" smtClean="0"/>
              <a:pPr/>
              <a:t>6/21/2016</a:t>
            </a:fld>
            <a:endParaRPr lang="en-US" dirty="0"/>
          </a:p>
        </p:txBody>
      </p:sp>
      <p:sp>
        <p:nvSpPr>
          <p:cNvPr id="5" name="フッター プレースホルダー 4"/>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dirty="0"/>
          </a:p>
        </p:txBody>
      </p:sp>
      <p:sp>
        <p:nvSpPr>
          <p:cNvPr id="6" name="スライド番号プレースホルダー 5"/>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27436792"/>
      </p:ext>
    </p:extLst>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909" r:id="rId4"/>
    <p:sldLayoutId id="2147483910" r:id="rId5"/>
    <p:sldLayoutId id="2147483911" r:id="rId6"/>
    <p:sldLayoutId id="2147483912" r:id="rId7"/>
    <p:sldLayoutId id="2147483913" r:id="rId8"/>
    <p:sldLayoutId id="2147483914" r:id="rId9"/>
    <p:sldLayoutId id="2147483915" r:id="rId10"/>
    <p:sldLayoutId id="2147483916" r:id="rId11"/>
    <p:sldLayoutId id="2147483917" r:id="rId12"/>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jpeg"/><Relationship Id="rId7"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3.wmf"/><Relationship Id="rId5" Type="http://schemas.microsoft.com/office/2007/relationships/hdphoto" Target="../media/hdphoto1.wdp"/><Relationship Id="rId4" Type="http://schemas.openxmlformats.org/officeDocument/2006/relationships/image" Target="../media/image2.png"/><Relationship Id="rId9"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295274"/>
            <a:ext cx="4800600" cy="125453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indent="-276225"/>
            <a:endParaRPr lang="en-US" altLang="ja-JP" b="1" dirty="0" smtClean="0">
              <a:solidFill>
                <a:srgbClr val="FFFF99"/>
              </a:solidFill>
              <a:latin typeface="メイリオ" panose="020B0604030504040204" pitchFamily="50" charset="-128"/>
              <a:ea typeface="メイリオ" panose="020B0604030504040204" pitchFamily="50" charset="-128"/>
              <a:cs typeface="メイリオ" panose="020B0604030504040204" pitchFamily="50" charset="-128"/>
            </a:endParaRPr>
          </a:p>
          <a:p>
            <a:pPr lvl="1" indent="-276225"/>
            <a:endParaRPr lang="en-US" altLang="ja-JP" sz="1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lvl="1" indent="-276225"/>
            <a:endParaRPr lang="en-US" altLang="ja-JP" sz="1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lvl="1" indent="-276225"/>
            <a:endParaRPr lang="en-US" altLang="ja-JP" sz="1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lvl="1" indent="-276225"/>
            <a:endParaRPr lang="en-US" altLang="ja-JP" sz="1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lvl="1" indent="-276225"/>
            <a:endParaRPr lang="en-US" altLang="ja-JP" sz="1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lvl="1" indent="-276225"/>
            <a:endParaRPr lang="en-US" altLang="ja-JP" sz="1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lvl="1" indent="-276225"/>
            <a:endParaRPr lang="en-US" altLang="ja-JP" sz="1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lvl="1" indent="-276225"/>
            <a:endParaRPr lang="en-US" altLang="ja-JP" sz="1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lvl="1" indent="-276225"/>
            <a:endParaRPr lang="en-US" altLang="ja-JP" sz="1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lvl="1" indent="-276225"/>
            <a:endParaRPr lang="en-US" altLang="ja-JP" sz="1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lvl="1" indent="-276225"/>
            <a:r>
              <a:rPr lang="ja-JP" altLang="en-US" sz="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1" indent="-276225"/>
            <a:endParaRPr lang="en-US" altLang="ja-JP" sz="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1" indent="-276225"/>
            <a:endParaRPr lang="en-US" altLang="ja-JP" sz="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1" indent="-276225"/>
            <a:endParaRPr lang="en-US" altLang="ja-JP" sz="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1" indent="-276225"/>
            <a:endParaRPr lang="en-US" altLang="ja-JP" sz="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1" indent="-276225"/>
            <a:endParaRPr lang="en-US" altLang="ja-JP" sz="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1" indent="-276225"/>
            <a:endParaRPr lang="en-US" altLang="ja-JP" sz="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1" indent="-276225"/>
            <a:endParaRPr lang="en-US" altLang="ja-JP" sz="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1" indent="-276225"/>
            <a:endParaRPr lang="en-US" altLang="ja-JP" sz="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1" indent="-276225"/>
            <a:endParaRPr lang="en-US" altLang="ja-JP" sz="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1" indent="-276225"/>
            <a:endParaRPr lang="en-US" altLang="ja-JP" sz="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1" indent="-276225"/>
            <a:r>
              <a:rPr lang="ja-JP" altLang="en-US"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銀行</a:t>
            </a:r>
            <a:r>
              <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が思わずお金を貸したく</a:t>
            </a:r>
            <a:r>
              <a:rPr lang="ja-JP" altLang="en-US"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なる　　　　　　　　事業</a:t>
            </a:r>
            <a:r>
              <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計画書作成</a:t>
            </a:r>
            <a:r>
              <a:rPr lang="ja-JP" altLang="en-US"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講座</a:t>
            </a:r>
            <a:r>
              <a:rPr lang="en-US" altLang="ja-JP"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2016</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9</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日～</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9</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日（全８回）</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1" indent="-276225"/>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1" indent="-276225"/>
            <a:endParaRPr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1" indent="-276225"/>
            <a:endParaRPr lang="ja-JP" altLang="en-US"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35" name="表 34"/>
          <p:cNvGraphicFramePr>
            <a:graphicFrameLocks noGrp="1"/>
          </p:cNvGraphicFramePr>
          <p:nvPr>
            <p:extLst>
              <p:ext uri="{D42A27DB-BD31-4B8C-83A1-F6EECF244321}">
                <p14:modId xmlns:p14="http://schemas.microsoft.com/office/powerpoint/2010/main" val="3633333281"/>
              </p:ext>
            </p:extLst>
          </p:nvPr>
        </p:nvGraphicFramePr>
        <p:xfrm>
          <a:off x="0" y="1902647"/>
          <a:ext cx="6858000" cy="4431423"/>
        </p:xfrm>
        <a:graphic>
          <a:graphicData uri="http://schemas.openxmlformats.org/drawingml/2006/table">
            <a:tbl>
              <a:tblPr firstRow="1">
                <a:tableStyleId>{22838BEF-8BB2-4498-84A7-C5851F593DF1}</a:tableStyleId>
              </a:tblPr>
              <a:tblGrid>
                <a:gridCol w="1374501"/>
                <a:gridCol w="2020350"/>
                <a:gridCol w="2103151"/>
                <a:gridCol w="1359998"/>
              </a:tblGrid>
              <a:tr h="392205">
                <a:tc>
                  <a:txBody>
                    <a:bodyPr/>
                    <a:lstStyle/>
                    <a:p>
                      <a:pPr algn="ctr"/>
                      <a:r>
                        <a:rPr kumimoji="1" lang="ja-JP" altLang="en-US" sz="1100"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日時</a:t>
                      </a:r>
                      <a:endParaRPr kumimoji="1" lang="ja-JP" altLang="en-US" sz="1100" b="1"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nchor="ctr">
                    <a:solidFill>
                      <a:schemeClr val="accent5">
                        <a:lumMod val="75000"/>
                      </a:schemeClr>
                    </a:solidFill>
                  </a:tcPr>
                </a:tc>
                <a:tc gridSpan="2">
                  <a:txBody>
                    <a:bodyPr/>
                    <a:lstStyle/>
                    <a:p>
                      <a:pPr algn="ctr"/>
                      <a:r>
                        <a:rPr kumimoji="1" lang="ja-JP" altLang="en-US" sz="1100"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内容</a:t>
                      </a:r>
                      <a:endParaRPr kumimoji="1" lang="ja-JP" altLang="en-US" sz="1100" b="1"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nchor="ctr">
                    <a:solidFill>
                      <a:schemeClr val="accent5">
                        <a:lumMod val="75000"/>
                      </a:schemeClr>
                    </a:solidFill>
                  </a:tcPr>
                </a:tc>
                <a:tc hMerge="1">
                  <a:txBody>
                    <a:bodyPr/>
                    <a:lstStyle/>
                    <a:p>
                      <a:pPr algn="ctr"/>
                      <a:endParaRPr kumimoji="1" lang="ja-JP" altLang="en-US" sz="1100" b="0" dirty="0">
                        <a:latin typeface="+mn-ea"/>
                        <a:ea typeface="+mn-ea"/>
                      </a:endParaRPr>
                    </a:p>
                  </a:txBody>
                  <a:tcPr marL="63305" marR="63305" marT="31652" marB="31652" anchor="ctr">
                    <a:solidFill>
                      <a:schemeClr val="bg1"/>
                    </a:solidFill>
                  </a:tcPr>
                </a:tc>
                <a:tc>
                  <a:txBody>
                    <a:bodyPr/>
                    <a:lstStyle/>
                    <a:p>
                      <a:pPr algn="ctr"/>
                      <a:r>
                        <a:rPr kumimoji="1" lang="ja-JP" altLang="en-US" sz="1100"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講師</a:t>
                      </a:r>
                      <a:endParaRPr kumimoji="1" lang="ja-JP" altLang="en-US" sz="1100" b="1"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nchor="ctr">
                    <a:solidFill>
                      <a:schemeClr val="accent5">
                        <a:lumMod val="75000"/>
                      </a:schemeClr>
                    </a:solidFill>
                  </a:tcPr>
                </a:tc>
              </a:tr>
              <a:tr h="448348">
                <a:tc>
                  <a:txBody>
                    <a:bodyPr/>
                    <a:lstStyle/>
                    <a:p>
                      <a:pPr algn="l"/>
                      <a:r>
                        <a:rPr kumimoji="1" lang="en-US" altLang="ja-JP" sz="1100" dirty="0" smtClean="0">
                          <a:effectLst/>
                          <a:latin typeface="メイリオ" panose="020B0604030504040204" pitchFamily="50" charset="-128"/>
                          <a:ea typeface="メイリオ" panose="020B0604030504040204" pitchFamily="50" charset="-128"/>
                          <a:cs typeface="メイリオ" panose="020B0604030504040204" pitchFamily="50" charset="-128"/>
                        </a:rPr>
                        <a:t>9</a:t>
                      </a:r>
                      <a:r>
                        <a:rPr kumimoji="1" lang="ja-JP" altLang="en-US" sz="1100" dirty="0" smtClean="0">
                          <a:effectLst/>
                          <a:latin typeface="メイリオ" panose="020B0604030504040204" pitchFamily="50" charset="-128"/>
                          <a:ea typeface="メイリオ" panose="020B0604030504040204" pitchFamily="50" charset="-128"/>
                          <a:cs typeface="メイリオ" panose="020B0604030504040204" pitchFamily="50" charset="-128"/>
                        </a:rPr>
                        <a:t>月　</a:t>
                      </a:r>
                      <a:r>
                        <a:rPr kumimoji="1" lang="en-US" altLang="ja-JP" sz="1100" dirty="0" smtClean="0">
                          <a:effectLst/>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100" dirty="0" smtClean="0">
                          <a:effectLst/>
                          <a:latin typeface="メイリオ" panose="020B0604030504040204" pitchFamily="50" charset="-128"/>
                          <a:ea typeface="メイリオ" panose="020B0604030504040204" pitchFamily="50" charset="-128"/>
                          <a:cs typeface="メイリオ" panose="020B0604030504040204" pitchFamily="50" charset="-128"/>
                        </a:rPr>
                        <a:t>日（木）</a:t>
                      </a:r>
                    </a:p>
                    <a:p>
                      <a:pPr algn="l"/>
                      <a:r>
                        <a:rPr kumimoji="1" lang="en-US" altLang="ja-JP" sz="1100" dirty="0" smtClean="0">
                          <a:effectLst/>
                          <a:latin typeface="メイリオ" panose="020B0604030504040204" pitchFamily="50" charset="-128"/>
                          <a:ea typeface="メイリオ" panose="020B0604030504040204" pitchFamily="50" charset="-128"/>
                          <a:cs typeface="メイリオ" panose="020B0604030504040204" pitchFamily="50" charset="-128"/>
                        </a:rPr>
                        <a:t>18</a:t>
                      </a:r>
                      <a:r>
                        <a:rPr kumimoji="1" lang="ja-JP" altLang="en-US" sz="1100" dirty="0" smtClean="0">
                          <a:effectLst/>
                          <a:latin typeface="メイリオ" panose="020B0604030504040204" pitchFamily="50" charset="-128"/>
                          <a:ea typeface="メイリオ" panose="020B0604030504040204" pitchFamily="50" charset="-128"/>
                          <a:cs typeface="メイリオ" panose="020B0604030504040204" pitchFamily="50" charset="-128"/>
                        </a:rPr>
                        <a:t>時</a:t>
                      </a:r>
                      <a:r>
                        <a:rPr kumimoji="1" lang="en-US" altLang="ja-JP" sz="1100" dirty="0" smtClean="0">
                          <a:effectLst/>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100" dirty="0" smtClean="0">
                          <a:effectLst/>
                          <a:latin typeface="メイリオ" panose="020B0604030504040204" pitchFamily="50" charset="-128"/>
                          <a:ea typeface="メイリオ" panose="020B0604030504040204" pitchFamily="50" charset="-128"/>
                          <a:cs typeface="メイリオ" panose="020B0604030504040204" pitchFamily="50" charset="-128"/>
                        </a:rPr>
                        <a:t>分～</a:t>
                      </a:r>
                      <a:r>
                        <a:rPr kumimoji="1" lang="en-US" altLang="ja-JP" sz="1100" dirty="0" smtClean="0">
                          <a:effectLst/>
                          <a:latin typeface="メイリオ" panose="020B0604030504040204" pitchFamily="50" charset="-128"/>
                          <a:ea typeface="メイリオ" panose="020B0604030504040204" pitchFamily="50" charset="-128"/>
                          <a:cs typeface="メイリオ" panose="020B0604030504040204" pitchFamily="50" charset="-128"/>
                        </a:rPr>
                        <a:t>21</a:t>
                      </a:r>
                      <a:r>
                        <a:rPr kumimoji="1" lang="ja-JP" altLang="en-US" sz="1100" dirty="0" smtClean="0">
                          <a:effectLst/>
                          <a:latin typeface="メイリオ" panose="020B0604030504040204" pitchFamily="50" charset="-128"/>
                          <a:ea typeface="メイリオ" panose="020B0604030504040204" pitchFamily="50" charset="-128"/>
                          <a:cs typeface="メイリオ" panose="020B0604030504040204" pitchFamily="50" charset="-128"/>
                        </a:rPr>
                        <a:t>時</a:t>
                      </a:r>
                      <a:endParaRPr kumimoji="1" lang="ja-JP" altLang="en-US" sz="1100" b="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nchor="ctr">
                    <a:solidFill>
                      <a:schemeClr val="bg1"/>
                    </a:solidFill>
                  </a:tcPr>
                </a:tc>
                <a:tc>
                  <a:txBody>
                    <a:bodyPr/>
                    <a:lstStyle/>
                    <a:p>
                      <a:pPr algn="l"/>
                      <a:endParaRPr kumimoji="1" lang="en-US" altLang="ja-JP" sz="900" b="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900" b="0" dirty="0" smtClean="0">
                          <a:effectLst/>
                          <a:latin typeface="メイリオ" panose="020B0604030504040204" pitchFamily="50" charset="-128"/>
                          <a:ea typeface="メイリオ" panose="020B0604030504040204" pitchFamily="50" charset="-128"/>
                          <a:cs typeface="メイリオ" panose="020B0604030504040204" pitchFamily="50" charset="-128"/>
                        </a:rPr>
                        <a:t>こんな経営者に銀行はお金を貸したくなる</a:t>
                      </a:r>
                      <a:endParaRPr kumimoji="1" lang="ja-JP" altLang="en-US" sz="900" b="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nchor="ctr">
                    <a:solidFill>
                      <a:schemeClr val="bg2"/>
                    </a:solidFill>
                  </a:tcPr>
                </a:tc>
                <a:tc>
                  <a:txBody>
                    <a:bodyPr/>
                    <a:lstStyle/>
                    <a:p>
                      <a:pPr algn="l"/>
                      <a:r>
                        <a:rPr kumimoji="1" lang="ja-JP" altLang="en-US" sz="800" b="0" dirty="0" smtClean="0">
                          <a:effectLst/>
                          <a:latin typeface="メイリオ" panose="020B0604030504040204" pitchFamily="50" charset="-128"/>
                          <a:ea typeface="メイリオ" panose="020B0604030504040204" pitchFamily="50" charset="-128"/>
                          <a:cs typeface="メイリオ" panose="020B0604030504040204" pitchFamily="50" charset="-128"/>
                        </a:rPr>
                        <a:t>もっとお金を借りられるようになるために経営者が行なうべきこと</a:t>
                      </a:r>
                      <a:endParaRPr kumimoji="1" lang="ja-JP" altLang="en-US" sz="800" b="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nchor="ctr">
                    <a:solidFill>
                      <a:schemeClr val="bg1"/>
                    </a:solidFill>
                  </a:tcPr>
                </a:tc>
                <a:tc>
                  <a:txBody>
                    <a:bodyPr/>
                    <a:lstStyle/>
                    <a:p>
                      <a:pPr algn="ctr"/>
                      <a:endParaRPr kumimoji="1" lang="en-US" altLang="ja-JP" sz="900" b="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900" b="0" dirty="0" smtClean="0">
                          <a:effectLst/>
                          <a:latin typeface="メイリオ" panose="020B0604030504040204" pitchFamily="50" charset="-128"/>
                          <a:ea typeface="メイリオ" panose="020B0604030504040204" pitchFamily="50" charset="-128"/>
                          <a:cs typeface="メイリオ" panose="020B0604030504040204" pitchFamily="50" charset="-128"/>
                        </a:rPr>
                        <a:t>杉本光生先生</a:t>
                      </a:r>
                      <a:endParaRPr kumimoji="1" lang="en-US" altLang="ja-JP" sz="900" b="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ja-JP" altLang="en-US" sz="900" b="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nchor="ctr">
                    <a:solidFill>
                      <a:schemeClr val="bg2"/>
                    </a:solidFill>
                  </a:tcPr>
                </a:tc>
              </a:tr>
              <a:tr h="487283">
                <a:tc>
                  <a:txBody>
                    <a:bodyPr/>
                    <a:lstStyle/>
                    <a:p>
                      <a:pPr algn="l"/>
                      <a:r>
                        <a:rPr kumimoji="1" lang="ja-JP" altLang="en-US" sz="1100" dirty="0" smtClean="0">
                          <a:effectLst/>
                          <a:latin typeface="メイリオ" panose="020B0604030504040204" pitchFamily="50" charset="-128"/>
                          <a:ea typeface="メイリオ" panose="020B0604030504040204" pitchFamily="50" charset="-128"/>
                          <a:cs typeface="メイリオ" panose="020B0604030504040204" pitchFamily="50" charset="-128"/>
                        </a:rPr>
                        <a:t>９月 ５日（月）</a:t>
                      </a:r>
                    </a:p>
                    <a:p>
                      <a:pPr algn="l"/>
                      <a:r>
                        <a:rPr kumimoji="1" lang="en-US" altLang="ja-JP" sz="1100" dirty="0" smtClean="0">
                          <a:effectLst/>
                          <a:latin typeface="メイリオ" panose="020B0604030504040204" pitchFamily="50" charset="-128"/>
                          <a:ea typeface="メイリオ" panose="020B0604030504040204" pitchFamily="50" charset="-128"/>
                          <a:cs typeface="メイリオ" panose="020B0604030504040204" pitchFamily="50" charset="-128"/>
                        </a:rPr>
                        <a:t>18</a:t>
                      </a:r>
                      <a:r>
                        <a:rPr kumimoji="1" lang="ja-JP" altLang="en-US" sz="1100" dirty="0" smtClean="0">
                          <a:effectLst/>
                          <a:latin typeface="メイリオ" panose="020B0604030504040204" pitchFamily="50" charset="-128"/>
                          <a:ea typeface="メイリオ" panose="020B0604030504040204" pitchFamily="50" charset="-128"/>
                          <a:cs typeface="メイリオ" panose="020B0604030504040204" pitchFamily="50" charset="-128"/>
                        </a:rPr>
                        <a:t>時</a:t>
                      </a:r>
                      <a:r>
                        <a:rPr kumimoji="1" lang="en-US" altLang="ja-JP" sz="1100" dirty="0" smtClean="0">
                          <a:effectLst/>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100" dirty="0" smtClean="0">
                          <a:effectLst/>
                          <a:latin typeface="メイリオ" panose="020B0604030504040204" pitchFamily="50" charset="-128"/>
                          <a:ea typeface="メイリオ" panose="020B0604030504040204" pitchFamily="50" charset="-128"/>
                          <a:cs typeface="メイリオ" panose="020B0604030504040204" pitchFamily="50" charset="-128"/>
                        </a:rPr>
                        <a:t>分～</a:t>
                      </a:r>
                      <a:r>
                        <a:rPr kumimoji="1" lang="en-US" altLang="ja-JP" sz="1100" dirty="0" smtClean="0">
                          <a:effectLst/>
                          <a:latin typeface="メイリオ" panose="020B0604030504040204" pitchFamily="50" charset="-128"/>
                          <a:ea typeface="メイリオ" panose="020B0604030504040204" pitchFamily="50" charset="-128"/>
                          <a:cs typeface="メイリオ" panose="020B0604030504040204" pitchFamily="50" charset="-128"/>
                        </a:rPr>
                        <a:t>21</a:t>
                      </a:r>
                      <a:r>
                        <a:rPr kumimoji="1" lang="ja-JP" altLang="en-US" sz="1100" dirty="0" smtClean="0">
                          <a:effectLst/>
                          <a:latin typeface="メイリオ" panose="020B0604030504040204" pitchFamily="50" charset="-128"/>
                          <a:ea typeface="メイリオ" panose="020B0604030504040204" pitchFamily="50" charset="-128"/>
                          <a:cs typeface="メイリオ" panose="020B0604030504040204" pitchFamily="50" charset="-128"/>
                        </a:rPr>
                        <a:t>時</a:t>
                      </a:r>
                      <a:endParaRPr kumimoji="1" lang="ja-JP" altLang="en-US" sz="1100" b="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nchor="ctr">
                    <a:solidFill>
                      <a:schemeClr val="bg1"/>
                    </a:solidFill>
                  </a:tcPr>
                </a:tc>
                <a:tc>
                  <a:txBody>
                    <a:bodyPr/>
                    <a:lstStyle/>
                    <a:p>
                      <a:pPr algn="l"/>
                      <a:r>
                        <a:rPr kumimoji="1" lang="ja-JP" altLang="en-US" sz="950" b="0" dirty="0" smtClean="0">
                          <a:effectLst/>
                          <a:latin typeface="メイリオ" panose="020B0604030504040204" pitchFamily="50" charset="-128"/>
                          <a:ea typeface="メイリオ" panose="020B0604030504040204" pitchFamily="50" charset="-128"/>
                          <a:cs typeface="メイリオ" panose="020B0604030504040204" pitchFamily="50" charset="-128"/>
                        </a:rPr>
                        <a:t>経営革新計画の都道府県知事承認制度について</a:t>
                      </a:r>
                      <a:endParaRPr kumimoji="1" lang="ja-JP" altLang="en-US" sz="950" b="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nchor="ctr">
                    <a:solidFill>
                      <a:schemeClr val="bg2"/>
                    </a:solidFill>
                  </a:tcPr>
                </a:tc>
                <a:tc>
                  <a:txBody>
                    <a:bodyPr/>
                    <a:lstStyle/>
                    <a:p>
                      <a:pPr algn="l"/>
                      <a:r>
                        <a:rPr kumimoji="1" lang="ja-JP" altLang="en-US" sz="800" b="0" dirty="0" smtClean="0">
                          <a:effectLst/>
                          <a:latin typeface="メイリオ" panose="020B0604030504040204" pitchFamily="50" charset="-128"/>
                          <a:ea typeface="メイリオ" panose="020B0604030504040204" pitchFamily="50" charset="-128"/>
                          <a:cs typeface="メイリオ" panose="020B0604030504040204" pitchFamily="50" charset="-128"/>
                        </a:rPr>
                        <a:t>経営革新計画を立案するための新事業ネタについて考える</a:t>
                      </a:r>
                      <a:endParaRPr kumimoji="1" lang="en-US" altLang="ja-JP" sz="800" b="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800" b="0" dirty="0" smtClean="0">
                          <a:effectLst/>
                          <a:latin typeface="メイリオ" panose="020B0604030504040204" pitchFamily="50" charset="-128"/>
                          <a:ea typeface="メイリオ" panose="020B0604030504040204" pitchFamily="50" charset="-128"/>
                          <a:cs typeface="メイリオ" panose="020B0604030504040204" pitchFamily="50" charset="-128"/>
                        </a:rPr>
                        <a:t>（個人ワーク＆グループワーク）</a:t>
                      </a:r>
                      <a:endParaRPr kumimoji="1" lang="ja-JP" altLang="en-US" sz="800" b="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effectLst/>
                          <a:latin typeface="メイリオ" panose="020B0604030504040204" pitchFamily="50" charset="-128"/>
                          <a:ea typeface="メイリオ" panose="020B0604030504040204" pitchFamily="50" charset="-128"/>
                          <a:cs typeface="メイリオ" panose="020B0604030504040204" pitchFamily="50" charset="-128"/>
                        </a:rPr>
                        <a:t>静岡県商工会連合会</a:t>
                      </a:r>
                      <a:endParaRPr kumimoji="1" lang="en-US" altLang="ja-JP" sz="900" b="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effectLst/>
                          <a:latin typeface="メイリオ" panose="020B0604030504040204" pitchFamily="50" charset="-128"/>
                          <a:ea typeface="メイリオ" panose="020B0604030504040204" pitchFamily="50" charset="-128"/>
                          <a:cs typeface="メイリオ" panose="020B0604030504040204" pitchFamily="50" charset="-128"/>
                        </a:rPr>
                        <a:t>山田悦且先生</a:t>
                      </a:r>
                      <a:endParaRPr kumimoji="1" lang="ja-JP" altLang="en-US" sz="900" b="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nchor="ctr">
                    <a:solidFill>
                      <a:schemeClr val="bg2"/>
                    </a:solidFill>
                  </a:tcPr>
                </a:tc>
              </a:tr>
              <a:tr h="415921">
                <a:tc>
                  <a:txBody>
                    <a:bodyPr/>
                    <a:lstStyle/>
                    <a:p>
                      <a:pPr algn="l"/>
                      <a:r>
                        <a:rPr kumimoji="1" lang="ja-JP" altLang="en-US" sz="1100" dirty="0" smtClean="0">
                          <a:effectLst/>
                          <a:latin typeface="メイリオ" panose="020B0604030504040204" pitchFamily="50" charset="-128"/>
                          <a:ea typeface="メイリオ" panose="020B0604030504040204" pitchFamily="50" charset="-128"/>
                          <a:cs typeface="メイリオ" panose="020B0604030504040204" pitchFamily="50" charset="-128"/>
                        </a:rPr>
                        <a:t>９月 ８日（木）</a:t>
                      </a:r>
                    </a:p>
                    <a:p>
                      <a:pPr algn="l"/>
                      <a:r>
                        <a:rPr kumimoji="1" lang="en-US" altLang="ja-JP" sz="1100" dirty="0" smtClean="0">
                          <a:effectLst/>
                          <a:latin typeface="メイリオ" panose="020B0604030504040204" pitchFamily="50" charset="-128"/>
                          <a:ea typeface="メイリオ" panose="020B0604030504040204" pitchFamily="50" charset="-128"/>
                          <a:cs typeface="メイリオ" panose="020B0604030504040204" pitchFamily="50" charset="-128"/>
                        </a:rPr>
                        <a:t>18</a:t>
                      </a:r>
                      <a:r>
                        <a:rPr kumimoji="1" lang="ja-JP" altLang="en-US" sz="1100" dirty="0" smtClean="0">
                          <a:effectLst/>
                          <a:latin typeface="メイリオ" panose="020B0604030504040204" pitchFamily="50" charset="-128"/>
                          <a:ea typeface="メイリオ" panose="020B0604030504040204" pitchFamily="50" charset="-128"/>
                          <a:cs typeface="メイリオ" panose="020B0604030504040204" pitchFamily="50" charset="-128"/>
                        </a:rPr>
                        <a:t>時</a:t>
                      </a:r>
                      <a:r>
                        <a:rPr kumimoji="1" lang="en-US" altLang="ja-JP" sz="1100" dirty="0" smtClean="0">
                          <a:effectLst/>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100" dirty="0" smtClean="0">
                          <a:effectLst/>
                          <a:latin typeface="メイリオ" panose="020B0604030504040204" pitchFamily="50" charset="-128"/>
                          <a:ea typeface="メイリオ" panose="020B0604030504040204" pitchFamily="50" charset="-128"/>
                          <a:cs typeface="メイリオ" panose="020B0604030504040204" pitchFamily="50" charset="-128"/>
                        </a:rPr>
                        <a:t>分～</a:t>
                      </a:r>
                      <a:r>
                        <a:rPr kumimoji="1" lang="en-US" altLang="ja-JP" sz="1100" dirty="0" smtClean="0">
                          <a:effectLst/>
                          <a:latin typeface="メイリオ" panose="020B0604030504040204" pitchFamily="50" charset="-128"/>
                          <a:ea typeface="メイリオ" panose="020B0604030504040204" pitchFamily="50" charset="-128"/>
                          <a:cs typeface="メイリオ" panose="020B0604030504040204" pitchFamily="50" charset="-128"/>
                        </a:rPr>
                        <a:t>21</a:t>
                      </a:r>
                      <a:r>
                        <a:rPr kumimoji="1" lang="ja-JP" altLang="en-US" sz="1100" dirty="0" smtClean="0">
                          <a:effectLst/>
                          <a:latin typeface="メイリオ" panose="020B0604030504040204" pitchFamily="50" charset="-128"/>
                          <a:ea typeface="メイリオ" panose="020B0604030504040204" pitchFamily="50" charset="-128"/>
                          <a:cs typeface="メイリオ" panose="020B0604030504040204" pitchFamily="50" charset="-128"/>
                        </a:rPr>
                        <a:t>時</a:t>
                      </a:r>
                      <a:endParaRPr kumimoji="1" lang="ja-JP" altLang="en-US" sz="1100" b="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nchor="ctr">
                    <a:solidFill>
                      <a:schemeClr val="bg1"/>
                    </a:solidFill>
                  </a:tcPr>
                </a:tc>
                <a:tc>
                  <a:txBody>
                    <a:bodyPr/>
                    <a:lstStyle/>
                    <a:p>
                      <a:pPr marL="0" marR="0" indent="0" algn="l" defTabSz="51435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事業計画・経営計画策定のための</a:t>
                      </a:r>
                      <a:endParaRPr kumimoji="1" lang="en-US" altLang="ja-JP" sz="900" b="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51435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基礎知識</a:t>
                      </a:r>
                      <a:r>
                        <a:rPr kumimoji="1" lang="en-US" altLang="ja-JP" sz="900" b="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900" b="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数値計画</a:t>
                      </a:r>
                      <a:r>
                        <a:rPr kumimoji="1" lang="en-US" altLang="ja-JP" sz="900" b="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900" b="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nchor="ctr">
                    <a:solidFill>
                      <a:schemeClr val="bg2"/>
                    </a:solidFill>
                  </a:tcPr>
                </a:tc>
                <a:tc>
                  <a:txBody>
                    <a:bodyPr/>
                    <a:lstStyle/>
                    <a:p>
                      <a:pPr algn="l"/>
                      <a:r>
                        <a:rPr kumimoji="1" lang="ja-JP" altLang="en-US" sz="800" b="0" dirty="0" smtClean="0">
                          <a:effectLst/>
                          <a:latin typeface="メイリオ" panose="020B0604030504040204" pitchFamily="50" charset="-128"/>
                          <a:ea typeface="メイリオ" panose="020B0604030504040204" pitchFamily="50" charset="-128"/>
                          <a:cs typeface="メイリオ" panose="020B0604030504040204" pitchFamily="50" charset="-128"/>
                        </a:rPr>
                        <a:t>自社における今後１年間の売上計画･投資計画・収支計画・資金繰り計画を作成する</a:t>
                      </a:r>
                      <a:endParaRPr kumimoji="1" lang="ja-JP" altLang="en-US" sz="800" b="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effectLst/>
                          <a:latin typeface="メイリオ" panose="020B0604030504040204" pitchFamily="50" charset="-128"/>
                          <a:ea typeface="メイリオ" panose="020B0604030504040204" pitchFamily="50" charset="-128"/>
                          <a:cs typeface="メイリオ" panose="020B0604030504040204" pitchFamily="50" charset="-128"/>
                        </a:rPr>
                        <a:t>山田悦且先生</a:t>
                      </a:r>
                      <a:endParaRPr kumimoji="1" lang="en-US" altLang="ja-JP" sz="9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nchor="ctr">
                    <a:solidFill>
                      <a:schemeClr val="bg2"/>
                    </a:solidFill>
                  </a:tcPr>
                </a:tc>
              </a:tr>
              <a:tr h="444057">
                <a:tc>
                  <a:txBody>
                    <a:bodyPr/>
                    <a:lstStyle/>
                    <a:p>
                      <a:pPr algn="l"/>
                      <a:r>
                        <a:rPr kumimoji="1" lang="ja-JP" altLang="en-US" sz="1100" dirty="0" smtClean="0">
                          <a:effectLst/>
                          <a:latin typeface="メイリオ" panose="020B0604030504040204" pitchFamily="50" charset="-128"/>
                          <a:ea typeface="メイリオ" panose="020B0604030504040204" pitchFamily="50" charset="-128"/>
                          <a:cs typeface="メイリオ" panose="020B0604030504040204" pitchFamily="50" charset="-128"/>
                        </a:rPr>
                        <a:t>９月</a:t>
                      </a:r>
                      <a:r>
                        <a:rPr kumimoji="1" lang="en-US" altLang="ja-JP" sz="1100" baseline="0" dirty="0" smtClean="0">
                          <a:effectLst/>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1100" dirty="0" smtClean="0">
                          <a:effectLst/>
                          <a:latin typeface="メイリオ" panose="020B0604030504040204" pitchFamily="50" charset="-128"/>
                          <a:ea typeface="メイリオ" panose="020B0604030504040204" pitchFamily="50" charset="-128"/>
                          <a:cs typeface="メイリオ" panose="020B0604030504040204" pitchFamily="50" charset="-128"/>
                        </a:rPr>
                        <a:t>日（月）</a:t>
                      </a:r>
                    </a:p>
                    <a:p>
                      <a:pPr algn="l"/>
                      <a:r>
                        <a:rPr kumimoji="1" lang="en-US" altLang="ja-JP" sz="1100" dirty="0" smtClean="0">
                          <a:effectLst/>
                          <a:latin typeface="メイリオ" panose="020B0604030504040204" pitchFamily="50" charset="-128"/>
                          <a:ea typeface="メイリオ" panose="020B0604030504040204" pitchFamily="50" charset="-128"/>
                          <a:cs typeface="メイリオ" panose="020B0604030504040204" pitchFamily="50" charset="-128"/>
                        </a:rPr>
                        <a:t>18</a:t>
                      </a:r>
                      <a:r>
                        <a:rPr kumimoji="1" lang="ja-JP" altLang="en-US" sz="1100" dirty="0" smtClean="0">
                          <a:effectLst/>
                          <a:latin typeface="メイリオ" panose="020B0604030504040204" pitchFamily="50" charset="-128"/>
                          <a:ea typeface="メイリオ" panose="020B0604030504040204" pitchFamily="50" charset="-128"/>
                          <a:cs typeface="メイリオ" panose="020B0604030504040204" pitchFamily="50" charset="-128"/>
                        </a:rPr>
                        <a:t>時</a:t>
                      </a:r>
                      <a:r>
                        <a:rPr kumimoji="1" lang="en-US" altLang="ja-JP" sz="1100" dirty="0" smtClean="0">
                          <a:effectLst/>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100" dirty="0" smtClean="0">
                          <a:effectLst/>
                          <a:latin typeface="メイリオ" panose="020B0604030504040204" pitchFamily="50" charset="-128"/>
                          <a:ea typeface="メイリオ" panose="020B0604030504040204" pitchFamily="50" charset="-128"/>
                          <a:cs typeface="メイリオ" panose="020B0604030504040204" pitchFamily="50" charset="-128"/>
                        </a:rPr>
                        <a:t>分～</a:t>
                      </a:r>
                      <a:r>
                        <a:rPr kumimoji="1" lang="en-US" altLang="ja-JP" sz="1100" dirty="0" smtClean="0">
                          <a:effectLst/>
                          <a:latin typeface="メイリオ" panose="020B0604030504040204" pitchFamily="50" charset="-128"/>
                          <a:ea typeface="メイリオ" panose="020B0604030504040204" pitchFamily="50" charset="-128"/>
                          <a:cs typeface="メイリオ" panose="020B0604030504040204" pitchFamily="50" charset="-128"/>
                        </a:rPr>
                        <a:t>21</a:t>
                      </a:r>
                      <a:r>
                        <a:rPr kumimoji="1" lang="ja-JP" altLang="en-US" sz="1100" dirty="0" smtClean="0">
                          <a:effectLst/>
                          <a:latin typeface="メイリオ" panose="020B0604030504040204" pitchFamily="50" charset="-128"/>
                          <a:ea typeface="メイリオ" panose="020B0604030504040204" pitchFamily="50" charset="-128"/>
                          <a:cs typeface="メイリオ" panose="020B0604030504040204" pitchFamily="50" charset="-128"/>
                        </a:rPr>
                        <a:t>時</a:t>
                      </a:r>
                      <a:endParaRPr kumimoji="1" lang="ja-JP" altLang="en-US" sz="1100" b="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nchor="ctr">
                    <a:solidFill>
                      <a:schemeClr val="bg1"/>
                    </a:solidFill>
                  </a:tcPr>
                </a:tc>
                <a:tc>
                  <a:txBody>
                    <a:bodyPr/>
                    <a:lstStyle/>
                    <a:p>
                      <a:pPr marL="0" marR="0" indent="0" algn="l" defTabSz="51435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事業計画・経営計画策定のための</a:t>
                      </a:r>
                      <a:endParaRPr kumimoji="1" lang="en-US" altLang="ja-JP" sz="900" b="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51435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基礎知識</a:t>
                      </a:r>
                      <a:r>
                        <a:rPr kumimoji="1" lang="en-US" altLang="ja-JP" sz="900" b="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900" b="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企業理念とビジョン</a:t>
                      </a:r>
                      <a:r>
                        <a:rPr kumimoji="1" lang="en-US" altLang="ja-JP" sz="900" b="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950" b="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nchor="ctr">
                    <a:solidFill>
                      <a:schemeClr val="bg2"/>
                    </a:solidFill>
                  </a:tcPr>
                </a:tc>
                <a:tc>
                  <a:txBody>
                    <a:bodyPr/>
                    <a:lstStyle/>
                    <a:p>
                      <a:pPr algn="l"/>
                      <a:r>
                        <a:rPr kumimoji="1" lang="ja-JP" altLang="en-US" sz="800" b="0" dirty="0" smtClean="0">
                          <a:effectLst/>
                          <a:latin typeface="メイリオ" panose="020B0604030504040204" pitchFamily="50" charset="-128"/>
                          <a:ea typeface="メイリオ" panose="020B0604030504040204" pitchFamily="50" charset="-128"/>
                          <a:cs typeface="メイリオ" panose="020B0604030504040204" pitchFamily="50" charset="-128"/>
                        </a:rPr>
                        <a:t>企業理念・ビジョン・行動方針を見直す、考える</a:t>
                      </a:r>
                      <a:endParaRPr kumimoji="1" lang="en-US" altLang="ja-JP" sz="800" b="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effectLst/>
                          <a:latin typeface="メイリオ" panose="020B0604030504040204" pitchFamily="50" charset="-128"/>
                          <a:ea typeface="メイリオ" panose="020B0604030504040204" pitchFamily="50" charset="-128"/>
                          <a:cs typeface="メイリオ" panose="020B0604030504040204" pitchFamily="50" charset="-128"/>
                        </a:rPr>
                        <a:t>山崎博志先生</a:t>
                      </a:r>
                    </a:p>
                  </a:txBody>
                  <a:tcPr marL="63305" marR="63305" marT="31652" marB="31652" anchor="ctr">
                    <a:solidFill>
                      <a:schemeClr val="bg2"/>
                    </a:solidFill>
                  </a:tcPr>
                </a:tc>
              </a:tr>
              <a:tr h="487433">
                <a:tc>
                  <a:txBody>
                    <a:bodyPr/>
                    <a:lstStyle/>
                    <a:p>
                      <a:pPr algn="l"/>
                      <a:r>
                        <a:rPr kumimoji="1" lang="ja-JP" altLang="en-US" sz="1100" dirty="0" smtClean="0">
                          <a:effectLst/>
                          <a:latin typeface="メイリオ" panose="020B0604030504040204" pitchFamily="50" charset="-128"/>
                          <a:ea typeface="メイリオ" panose="020B0604030504040204" pitchFamily="50" charset="-128"/>
                          <a:cs typeface="メイリオ" panose="020B0604030504040204" pitchFamily="50" charset="-128"/>
                        </a:rPr>
                        <a:t>９月</a:t>
                      </a:r>
                      <a:r>
                        <a:rPr kumimoji="1" lang="ja-JP" altLang="en-US" sz="100"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dirty="0" smtClean="0">
                          <a:effectLst/>
                          <a:latin typeface="メイリオ" panose="020B0604030504040204" pitchFamily="50" charset="-128"/>
                          <a:ea typeface="メイリオ" panose="020B0604030504040204" pitchFamily="50" charset="-128"/>
                          <a:cs typeface="メイリオ" panose="020B0604030504040204" pitchFamily="50" charset="-128"/>
                        </a:rPr>
                        <a:t>15</a:t>
                      </a:r>
                      <a:r>
                        <a:rPr kumimoji="1" lang="ja-JP" altLang="en-US" sz="1100" dirty="0" smtClean="0">
                          <a:effectLst/>
                          <a:latin typeface="メイリオ" panose="020B0604030504040204" pitchFamily="50" charset="-128"/>
                          <a:ea typeface="メイリオ" panose="020B0604030504040204" pitchFamily="50" charset="-128"/>
                          <a:cs typeface="メイリオ" panose="020B0604030504040204" pitchFamily="50" charset="-128"/>
                        </a:rPr>
                        <a:t>日（木）</a:t>
                      </a:r>
                    </a:p>
                    <a:p>
                      <a:pPr algn="l"/>
                      <a:r>
                        <a:rPr kumimoji="1" lang="en-US" altLang="ja-JP" sz="1100" dirty="0" smtClean="0">
                          <a:effectLst/>
                          <a:latin typeface="メイリオ" panose="020B0604030504040204" pitchFamily="50" charset="-128"/>
                          <a:ea typeface="メイリオ" panose="020B0604030504040204" pitchFamily="50" charset="-128"/>
                          <a:cs typeface="メイリオ" panose="020B0604030504040204" pitchFamily="50" charset="-128"/>
                        </a:rPr>
                        <a:t>18</a:t>
                      </a:r>
                      <a:r>
                        <a:rPr kumimoji="1" lang="ja-JP" altLang="en-US" sz="1100" dirty="0" smtClean="0">
                          <a:effectLst/>
                          <a:latin typeface="メイリオ" panose="020B0604030504040204" pitchFamily="50" charset="-128"/>
                          <a:ea typeface="メイリオ" panose="020B0604030504040204" pitchFamily="50" charset="-128"/>
                          <a:cs typeface="メイリオ" panose="020B0604030504040204" pitchFamily="50" charset="-128"/>
                        </a:rPr>
                        <a:t>時</a:t>
                      </a:r>
                      <a:r>
                        <a:rPr kumimoji="1" lang="en-US" altLang="ja-JP" sz="1100" dirty="0" smtClean="0">
                          <a:effectLst/>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100" dirty="0" smtClean="0">
                          <a:effectLst/>
                          <a:latin typeface="メイリオ" panose="020B0604030504040204" pitchFamily="50" charset="-128"/>
                          <a:ea typeface="メイリオ" panose="020B0604030504040204" pitchFamily="50" charset="-128"/>
                          <a:cs typeface="メイリオ" panose="020B0604030504040204" pitchFamily="50" charset="-128"/>
                        </a:rPr>
                        <a:t>分～</a:t>
                      </a:r>
                      <a:r>
                        <a:rPr kumimoji="1" lang="en-US" altLang="ja-JP" sz="1100" dirty="0" smtClean="0">
                          <a:effectLst/>
                          <a:latin typeface="メイリオ" panose="020B0604030504040204" pitchFamily="50" charset="-128"/>
                          <a:ea typeface="メイリオ" panose="020B0604030504040204" pitchFamily="50" charset="-128"/>
                          <a:cs typeface="メイリオ" panose="020B0604030504040204" pitchFamily="50" charset="-128"/>
                        </a:rPr>
                        <a:t>21</a:t>
                      </a:r>
                      <a:r>
                        <a:rPr kumimoji="1" lang="ja-JP" altLang="en-US" sz="1100" dirty="0" smtClean="0">
                          <a:effectLst/>
                          <a:latin typeface="メイリオ" panose="020B0604030504040204" pitchFamily="50" charset="-128"/>
                          <a:ea typeface="メイリオ" panose="020B0604030504040204" pitchFamily="50" charset="-128"/>
                          <a:cs typeface="メイリオ" panose="020B0604030504040204" pitchFamily="50" charset="-128"/>
                        </a:rPr>
                        <a:t>時</a:t>
                      </a:r>
                      <a:endParaRPr kumimoji="1" lang="ja-JP" altLang="en-US" sz="1100" b="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nchor="ctr">
                    <a:solidFill>
                      <a:schemeClr val="bg1"/>
                    </a:solidFill>
                  </a:tcPr>
                </a:tc>
                <a:tc>
                  <a:txBody>
                    <a:bodyPr/>
                    <a:lstStyle/>
                    <a:p>
                      <a:pPr marL="0" marR="0" indent="0" algn="l" defTabSz="51435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事業計画・経営計画策定のための</a:t>
                      </a:r>
                      <a:endParaRPr kumimoji="1" lang="en-US" altLang="ja-JP" sz="900" b="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51435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基礎知識</a:t>
                      </a:r>
                      <a:r>
                        <a:rPr kumimoji="1" lang="en-US" altLang="ja-JP" sz="900" b="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900" b="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ターゲット</a:t>
                      </a:r>
                      <a:r>
                        <a:rPr kumimoji="1" lang="en-US" altLang="ja-JP" sz="900" b="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900" b="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nchor="ctr">
                    <a:solidFill>
                      <a:schemeClr val="bg2"/>
                    </a:solidFill>
                  </a:tcPr>
                </a:tc>
                <a:tc>
                  <a:txBody>
                    <a:bodyPr/>
                    <a:lstStyle/>
                    <a:p>
                      <a:pPr algn="l"/>
                      <a:r>
                        <a:rPr kumimoji="1" lang="ja-JP" altLang="en-US" sz="800" b="0" dirty="0" smtClean="0">
                          <a:effectLst/>
                          <a:latin typeface="メイリオ" panose="020B0604030504040204" pitchFamily="50" charset="-128"/>
                          <a:ea typeface="メイリオ" panose="020B0604030504040204" pitchFamily="50" charset="-128"/>
                          <a:cs typeface="メイリオ" panose="020B0604030504040204" pitchFamily="50" charset="-128"/>
                        </a:rPr>
                        <a:t>経営革新計画承認企業の体験談＆質疑応答</a:t>
                      </a:r>
                      <a:endParaRPr kumimoji="1" lang="en-US" altLang="ja-JP" sz="800" b="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800" b="0" dirty="0" smtClean="0">
                          <a:effectLst/>
                          <a:latin typeface="メイリオ" panose="020B0604030504040204" pitchFamily="50" charset="-128"/>
                          <a:ea typeface="メイリオ" panose="020B0604030504040204" pitchFamily="50" charset="-128"/>
                          <a:cs typeface="メイリオ" panose="020B0604030504040204" pitchFamily="50" charset="-128"/>
                        </a:rPr>
                        <a:t>自社の取引したい顧客像を明確化する</a:t>
                      </a:r>
                      <a:endParaRPr kumimoji="1" lang="en-US" altLang="ja-JP" sz="800" b="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800" b="0" dirty="0" smtClean="0">
                          <a:effectLst/>
                          <a:latin typeface="メイリオ" panose="020B0604030504040204" pitchFamily="50" charset="-128"/>
                          <a:ea typeface="メイリオ" panose="020B0604030504040204" pitchFamily="50" charset="-128"/>
                          <a:cs typeface="メイリオ" panose="020B0604030504040204" pitchFamily="50" charset="-128"/>
                        </a:rPr>
                        <a:t>（個人＆グループワーク）</a:t>
                      </a:r>
                      <a:endParaRPr kumimoji="1" lang="ja-JP" altLang="en-US" sz="800" b="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effectLst/>
                          <a:latin typeface="メイリオ" panose="020B0604030504040204" pitchFamily="50" charset="-128"/>
                          <a:ea typeface="メイリオ" panose="020B0604030504040204" pitchFamily="50" charset="-128"/>
                          <a:cs typeface="メイリオ" panose="020B0604030504040204" pitchFamily="50" charset="-128"/>
                        </a:rPr>
                        <a:t>経営革新承認企業</a:t>
                      </a:r>
                      <a:endParaRPr kumimoji="1" lang="en-US" altLang="ja-JP" sz="9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effectLst/>
                          <a:latin typeface="メイリオ" panose="020B0604030504040204" pitchFamily="50" charset="-128"/>
                          <a:ea typeface="メイリオ" panose="020B0604030504040204" pitchFamily="50" charset="-128"/>
                          <a:cs typeface="メイリオ" panose="020B0604030504040204" pitchFamily="50" charset="-128"/>
                        </a:rPr>
                        <a:t>山田悦且先生</a:t>
                      </a:r>
                      <a:endParaRPr kumimoji="1" lang="en-US" altLang="ja-JP" sz="9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nchor="ctr">
                    <a:solidFill>
                      <a:schemeClr val="bg2"/>
                    </a:solidFill>
                  </a:tcPr>
                </a:tc>
              </a:tr>
              <a:tr h="507949">
                <a:tc>
                  <a:txBody>
                    <a:bodyPr/>
                    <a:lstStyle/>
                    <a:p>
                      <a:pPr algn="l"/>
                      <a:r>
                        <a:rPr kumimoji="1" lang="ja-JP" altLang="en-US" sz="1100" dirty="0" smtClean="0">
                          <a:effectLst/>
                          <a:latin typeface="メイリオ" panose="020B0604030504040204" pitchFamily="50" charset="-128"/>
                          <a:ea typeface="メイリオ" panose="020B0604030504040204" pitchFamily="50" charset="-128"/>
                          <a:cs typeface="メイリオ" panose="020B0604030504040204" pitchFamily="50" charset="-128"/>
                        </a:rPr>
                        <a:t>９月</a:t>
                      </a:r>
                      <a:r>
                        <a:rPr kumimoji="1" lang="ja-JP" altLang="en-US" sz="100"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dirty="0" smtClean="0">
                          <a:effectLst/>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100" dirty="0" smtClean="0">
                          <a:effectLst/>
                          <a:latin typeface="メイリオ" panose="020B0604030504040204" pitchFamily="50" charset="-128"/>
                          <a:ea typeface="メイリオ" panose="020B0604030504040204" pitchFamily="50" charset="-128"/>
                          <a:cs typeface="メイリオ" panose="020B0604030504040204" pitchFamily="50" charset="-128"/>
                        </a:rPr>
                        <a:t>日（火）</a:t>
                      </a:r>
                    </a:p>
                    <a:p>
                      <a:pPr algn="l"/>
                      <a:r>
                        <a:rPr kumimoji="1" lang="en-US" altLang="ja-JP" sz="1100" dirty="0" smtClean="0">
                          <a:effectLst/>
                          <a:latin typeface="メイリオ" panose="020B0604030504040204" pitchFamily="50" charset="-128"/>
                          <a:ea typeface="メイリオ" panose="020B0604030504040204" pitchFamily="50" charset="-128"/>
                          <a:cs typeface="メイリオ" panose="020B0604030504040204" pitchFamily="50" charset="-128"/>
                        </a:rPr>
                        <a:t>18</a:t>
                      </a:r>
                      <a:r>
                        <a:rPr kumimoji="1" lang="ja-JP" altLang="en-US" sz="1100" dirty="0" smtClean="0">
                          <a:effectLst/>
                          <a:latin typeface="メイリオ" panose="020B0604030504040204" pitchFamily="50" charset="-128"/>
                          <a:ea typeface="メイリオ" panose="020B0604030504040204" pitchFamily="50" charset="-128"/>
                          <a:cs typeface="メイリオ" panose="020B0604030504040204" pitchFamily="50" charset="-128"/>
                        </a:rPr>
                        <a:t>時</a:t>
                      </a:r>
                      <a:r>
                        <a:rPr kumimoji="1" lang="en-US" altLang="ja-JP" sz="1100" dirty="0" smtClean="0">
                          <a:effectLst/>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100" dirty="0" smtClean="0">
                          <a:effectLst/>
                          <a:latin typeface="メイリオ" panose="020B0604030504040204" pitchFamily="50" charset="-128"/>
                          <a:ea typeface="メイリオ" panose="020B0604030504040204" pitchFamily="50" charset="-128"/>
                          <a:cs typeface="メイリオ" panose="020B0604030504040204" pitchFamily="50" charset="-128"/>
                        </a:rPr>
                        <a:t>分～</a:t>
                      </a:r>
                      <a:r>
                        <a:rPr kumimoji="1" lang="en-US" altLang="ja-JP" sz="1100" dirty="0" smtClean="0">
                          <a:effectLst/>
                          <a:latin typeface="メイリオ" panose="020B0604030504040204" pitchFamily="50" charset="-128"/>
                          <a:ea typeface="メイリオ" panose="020B0604030504040204" pitchFamily="50" charset="-128"/>
                          <a:cs typeface="メイリオ" panose="020B0604030504040204" pitchFamily="50" charset="-128"/>
                        </a:rPr>
                        <a:t>21</a:t>
                      </a:r>
                      <a:r>
                        <a:rPr kumimoji="1" lang="ja-JP" altLang="en-US" sz="1100" dirty="0" smtClean="0">
                          <a:effectLst/>
                          <a:latin typeface="メイリオ" panose="020B0604030504040204" pitchFamily="50" charset="-128"/>
                          <a:ea typeface="メイリオ" panose="020B0604030504040204" pitchFamily="50" charset="-128"/>
                          <a:cs typeface="メイリオ" panose="020B0604030504040204" pitchFamily="50" charset="-128"/>
                        </a:rPr>
                        <a:t>時</a:t>
                      </a:r>
                      <a:endParaRPr kumimoji="1" lang="ja-JP" altLang="en-US" sz="1100" b="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nchor="ctr">
                    <a:solidFill>
                      <a:schemeClr val="bg1"/>
                    </a:solidFill>
                  </a:tcPr>
                </a:tc>
                <a:tc>
                  <a:txBody>
                    <a:bodyPr/>
                    <a:lstStyle/>
                    <a:p>
                      <a:pPr marL="0" marR="0" indent="0" algn="l" defTabSz="51435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事業計画・経営計画策定のための</a:t>
                      </a:r>
                      <a:endParaRPr kumimoji="1" lang="en-US" altLang="ja-JP" sz="900" b="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51435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基礎知識</a:t>
                      </a:r>
                      <a:r>
                        <a:rPr kumimoji="1" lang="en-US" altLang="ja-JP" sz="900" b="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900" b="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商品＆サービス</a:t>
                      </a:r>
                      <a:r>
                        <a:rPr kumimoji="1" lang="en-US" altLang="ja-JP" sz="900" b="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950" b="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nchor="ctr">
                    <a:solidFill>
                      <a:schemeClr val="bg2"/>
                    </a:solidFill>
                  </a:tcPr>
                </a:tc>
                <a:tc>
                  <a:txBody>
                    <a:bodyPr/>
                    <a:lstStyle/>
                    <a:p>
                      <a:pPr algn="l"/>
                      <a:r>
                        <a:rPr kumimoji="1" lang="ja-JP" altLang="en-US" sz="800" b="0" dirty="0" smtClean="0">
                          <a:effectLst/>
                          <a:latin typeface="メイリオ" panose="020B0604030504040204" pitchFamily="50" charset="-128"/>
                          <a:ea typeface="メイリオ" panose="020B0604030504040204" pitchFamily="50" charset="-128"/>
                          <a:cs typeface="メイリオ" panose="020B0604030504040204" pitchFamily="50" charset="-128"/>
                        </a:rPr>
                        <a:t>自社の商品やサービスの良さを他人にわかるように伝えられるようにする</a:t>
                      </a:r>
                      <a:endParaRPr kumimoji="1" lang="en-US" altLang="ja-JP" sz="800" b="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514350" rtl="0" eaLnBrk="1" fontAlgn="auto" latinLnBrk="0" hangingPunct="1">
                        <a:lnSpc>
                          <a:spcPct val="100000"/>
                        </a:lnSpc>
                        <a:spcBef>
                          <a:spcPts val="0"/>
                        </a:spcBef>
                        <a:spcAft>
                          <a:spcPts val="0"/>
                        </a:spcAft>
                        <a:buClrTx/>
                        <a:buSzTx/>
                        <a:buFontTx/>
                        <a:buNone/>
                        <a:tabLst/>
                        <a:defRPr/>
                      </a:pPr>
                      <a:r>
                        <a:rPr kumimoji="1" lang="ja-JP" altLang="en-US" sz="800" b="0" dirty="0" smtClean="0">
                          <a:effectLst/>
                          <a:latin typeface="メイリオ" panose="020B0604030504040204" pitchFamily="50" charset="-128"/>
                          <a:ea typeface="メイリオ" panose="020B0604030504040204" pitchFamily="50" charset="-128"/>
                          <a:cs typeface="メイリオ" panose="020B0604030504040204" pitchFamily="50" charset="-128"/>
                        </a:rPr>
                        <a:t>（個人＆グループワーク）</a:t>
                      </a:r>
                      <a:endParaRPr kumimoji="1" lang="ja-JP" altLang="en-US" sz="800" b="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effectLst/>
                          <a:latin typeface="メイリオ" panose="020B0604030504040204" pitchFamily="50" charset="-128"/>
                          <a:ea typeface="メイリオ" panose="020B0604030504040204" pitchFamily="50" charset="-128"/>
                          <a:cs typeface="メイリオ" panose="020B0604030504040204" pitchFamily="50" charset="-128"/>
                        </a:rPr>
                        <a:t>杉本</a:t>
                      </a:r>
                      <a:r>
                        <a:rPr kumimoji="1" lang="ja-JP" altLang="en-US" sz="900" b="0" dirty="0" smtClean="0">
                          <a:effectLst/>
                          <a:latin typeface="メイリオ" panose="020B0604030504040204" pitchFamily="50" charset="-128"/>
                          <a:ea typeface="メイリオ" panose="020B0604030504040204" pitchFamily="50" charset="-128"/>
                          <a:cs typeface="メイリオ" panose="020B0604030504040204" pitchFamily="50" charset="-128"/>
                        </a:rPr>
                        <a:t>光生</a:t>
                      </a:r>
                      <a:r>
                        <a:rPr kumimoji="1" lang="ja-JP" altLang="en-US" sz="900" dirty="0" smtClean="0">
                          <a:effectLst/>
                          <a:latin typeface="メイリオ" panose="020B0604030504040204" pitchFamily="50" charset="-128"/>
                          <a:ea typeface="メイリオ" panose="020B0604030504040204" pitchFamily="50" charset="-128"/>
                          <a:cs typeface="メイリオ" panose="020B0604030504040204" pitchFamily="50" charset="-128"/>
                        </a:rPr>
                        <a:t>先生</a:t>
                      </a:r>
                      <a:endParaRPr kumimoji="1" lang="en-US" altLang="ja-JP" sz="4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nchor="ctr">
                    <a:solidFill>
                      <a:schemeClr val="bg2"/>
                    </a:solidFill>
                  </a:tcPr>
                </a:tc>
              </a:tr>
              <a:tr h="470906">
                <a:tc>
                  <a:txBody>
                    <a:bodyPr/>
                    <a:lstStyle/>
                    <a:p>
                      <a:pPr algn="l"/>
                      <a:endParaRPr kumimoji="1" lang="en-US" altLang="ja-JP" sz="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100" dirty="0" smtClean="0">
                          <a:effectLst/>
                          <a:latin typeface="メイリオ" panose="020B0604030504040204" pitchFamily="50" charset="-128"/>
                          <a:ea typeface="メイリオ" panose="020B0604030504040204" pitchFamily="50" charset="-128"/>
                          <a:cs typeface="メイリオ" panose="020B0604030504040204" pitchFamily="50" charset="-128"/>
                        </a:rPr>
                        <a:t>９月</a:t>
                      </a:r>
                      <a:r>
                        <a:rPr kumimoji="1" lang="ja-JP" altLang="en-US" sz="100"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dirty="0" smtClean="0">
                          <a:effectLst/>
                          <a:latin typeface="メイリオ" panose="020B0604030504040204" pitchFamily="50" charset="-128"/>
                          <a:ea typeface="メイリオ" panose="020B0604030504040204" pitchFamily="50" charset="-128"/>
                          <a:cs typeface="メイリオ" panose="020B0604030504040204" pitchFamily="50" charset="-128"/>
                        </a:rPr>
                        <a:t>26</a:t>
                      </a:r>
                      <a:r>
                        <a:rPr kumimoji="1" lang="ja-JP" altLang="en-US" sz="1100" dirty="0" smtClean="0">
                          <a:effectLst/>
                          <a:latin typeface="メイリオ" panose="020B0604030504040204" pitchFamily="50" charset="-128"/>
                          <a:ea typeface="メイリオ" panose="020B0604030504040204" pitchFamily="50" charset="-128"/>
                          <a:cs typeface="メイリオ" panose="020B0604030504040204" pitchFamily="50" charset="-128"/>
                        </a:rPr>
                        <a:t>日（月）</a:t>
                      </a:r>
                    </a:p>
                    <a:p>
                      <a:pPr marL="0" marR="0" indent="0" algn="l" defTabSz="514350" rtl="0" eaLnBrk="1" fontAlgn="auto" latinLnBrk="0" hangingPunct="1">
                        <a:lnSpc>
                          <a:spcPct val="100000"/>
                        </a:lnSpc>
                        <a:spcBef>
                          <a:spcPts val="0"/>
                        </a:spcBef>
                        <a:spcAft>
                          <a:spcPts val="0"/>
                        </a:spcAft>
                        <a:buClrTx/>
                        <a:buSzTx/>
                        <a:buFontTx/>
                        <a:buNone/>
                        <a:tabLst/>
                        <a:defRPr/>
                      </a:pPr>
                      <a:r>
                        <a:rPr kumimoji="1" lang="en-US" altLang="ja-JP" sz="1100" dirty="0" smtClean="0">
                          <a:effectLst/>
                          <a:latin typeface="メイリオ" panose="020B0604030504040204" pitchFamily="50" charset="-128"/>
                          <a:ea typeface="メイリオ" panose="020B0604030504040204" pitchFamily="50" charset="-128"/>
                          <a:cs typeface="メイリオ" panose="020B0604030504040204" pitchFamily="50" charset="-128"/>
                        </a:rPr>
                        <a:t>18</a:t>
                      </a:r>
                      <a:r>
                        <a:rPr kumimoji="1" lang="ja-JP" altLang="en-US" sz="1100" dirty="0" smtClean="0">
                          <a:effectLst/>
                          <a:latin typeface="メイリオ" panose="020B0604030504040204" pitchFamily="50" charset="-128"/>
                          <a:ea typeface="メイリオ" panose="020B0604030504040204" pitchFamily="50" charset="-128"/>
                          <a:cs typeface="メイリオ" panose="020B0604030504040204" pitchFamily="50" charset="-128"/>
                        </a:rPr>
                        <a:t>時</a:t>
                      </a:r>
                      <a:r>
                        <a:rPr kumimoji="1" lang="en-US" altLang="ja-JP" sz="1100" dirty="0" smtClean="0">
                          <a:effectLst/>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100" dirty="0" smtClean="0">
                          <a:effectLst/>
                          <a:latin typeface="メイリオ" panose="020B0604030504040204" pitchFamily="50" charset="-128"/>
                          <a:ea typeface="メイリオ" panose="020B0604030504040204" pitchFamily="50" charset="-128"/>
                          <a:cs typeface="メイリオ" panose="020B0604030504040204" pitchFamily="50" charset="-128"/>
                        </a:rPr>
                        <a:t>分～</a:t>
                      </a:r>
                      <a:r>
                        <a:rPr kumimoji="1" lang="en-US" altLang="ja-JP" sz="1100" dirty="0" smtClean="0">
                          <a:effectLst/>
                          <a:latin typeface="メイリオ" panose="020B0604030504040204" pitchFamily="50" charset="-128"/>
                          <a:ea typeface="メイリオ" panose="020B0604030504040204" pitchFamily="50" charset="-128"/>
                          <a:cs typeface="メイリオ" panose="020B0604030504040204" pitchFamily="50" charset="-128"/>
                        </a:rPr>
                        <a:t>21</a:t>
                      </a:r>
                      <a:r>
                        <a:rPr kumimoji="1" lang="ja-JP" altLang="en-US" sz="1100" dirty="0" smtClean="0">
                          <a:effectLst/>
                          <a:latin typeface="メイリオ" panose="020B0604030504040204" pitchFamily="50" charset="-128"/>
                          <a:ea typeface="メイリオ" panose="020B0604030504040204" pitchFamily="50" charset="-128"/>
                          <a:cs typeface="メイリオ" panose="020B0604030504040204" pitchFamily="50" charset="-128"/>
                        </a:rPr>
                        <a:t>時</a:t>
                      </a:r>
                      <a:endParaRPr kumimoji="1" lang="ja-JP" altLang="en-US" sz="1100" b="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nchor="ctr">
                    <a:solidFill>
                      <a:schemeClr val="bg1"/>
                    </a:solidFill>
                  </a:tcPr>
                </a:tc>
                <a:tc>
                  <a:txBody>
                    <a:bodyPr/>
                    <a:lstStyle/>
                    <a:p>
                      <a:pPr marL="0" marR="0" indent="0" algn="l" defTabSz="51435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事業計画・経営計画策定のための</a:t>
                      </a:r>
                      <a:endParaRPr kumimoji="1" lang="en-US" altLang="ja-JP" sz="900" b="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51435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基礎知識</a:t>
                      </a:r>
                      <a:r>
                        <a:rPr kumimoji="1" lang="en-US" altLang="ja-JP" sz="900" b="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a:t>
                      </a:r>
                      <a:r>
                        <a:rPr kumimoji="1" lang="en-US" altLang="ja-JP" sz="800" b="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700" b="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マーケティング･新規事業開</a:t>
                      </a:r>
                      <a:r>
                        <a:rPr kumimoji="1" lang="en-US" altLang="ja-JP" sz="700" b="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700" b="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nchor="ctr">
                    <a:solidFill>
                      <a:schemeClr val="bg2"/>
                    </a:solidFill>
                  </a:tcPr>
                </a:tc>
                <a:tc>
                  <a:txBody>
                    <a:bodyPr/>
                    <a:lstStyle/>
                    <a:p>
                      <a:pPr algn="l"/>
                      <a:r>
                        <a:rPr kumimoji="1" lang="ja-JP" altLang="en-US" sz="800" b="0" dirty="0" smtClean="0">
                          <a:effectLst/>
                          <a:latin typeface="メイリオ" panose="020B0604030504040204" pitchFamily="50" charset="-128"/>
                          <a:ea typeface="メイリオ" panose="020B0604030504040204" pitchFamily="50" charset="-128"/>
                          <a:cs typeface="メイリオ" panose="020B0604030504040204" pitchFamily="50" charset="-128"/>
                        </a:rPr>
                        <a:t>自社の商品やサービスを知ってもらい、如何に買ってもらうのかを考える</a:t>
                      </a:r>
                      <a:endParaRPr kumimoji="1" lang="en-US" altLang="ja-JP" sz="800" b="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514350" rtl="0" eaLnBrk="1" fontAlgn="auto" latinLnBrk="0" hangingPunct="1">
                        <a:lnSpc>
                          <a:spcPct val="100000"/>
                        </a:lnSpc>
                        <a:spcBef>
                          <a:spcPts val="0"/>
                        </a:spcBef>
                        <a:spcAft>
                          <a:spcPts val="0"/>
                        </a:spcAft>
                        <a:buClrTx/>
                        <a:buSzTx/>
                        <a:buFontTx/>
                        <a:buNone/>
                        <a:tabLst/>
                        <a:defRPr/>
                      </a:pPr>
                      <a:r>
                        <a:rPr kumimoji="1" lang="ja-JP" altLang="en-US" sz="800" b="0" dirty="0" smtClean="0">
                          <a:effectLst/>
                          <a:latin typeface="メイリオ" panose="020B0604030504040204" pitchFamily="50" charset="-128"/>
                          <a:ea typeface="メイリオ" panose="020B0604030504040204" pitchFamily="50" charset="-128"/>
                          <a:cs typeface="メイリオ" panose="020B0604030504040204" pitchFamily="50" charset="-128"/>
                        </a:rPr>
                        <a:t>新たな売上･収益を生み出せる新規事業を考える</a:t>
                      </a:r>
                      <a:endParaRPr kumimoji="1" lang="ja-JP" altLang="en-US" sz="800" b="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effectLst/>
                          <a:latin typeface="メイリオ" panose="020B0604030504040204" pitchFamily="50" charset="-128"/>
                          <a:ea typeface="メイリオ" panose="020B0604030504040204" pitchFamily="50" charset="-128"/>
                          <a:cs typeface="メイリオ" panose="020B0604030504040204" pitchFamily="50" charset="-128"/>
                        </a:rPr>
                        <a:t>杉本</a:t>
                      </a:r>
                      <a:r>
                        <a:rPr kumimoji="1" lang="ja-JP" altLang="en-US" sz="900" b="0" dirty="0" smtClean="0">
                          <a:effectLst/>
                          <a:latin typeface="メイリオ" panose="020B0604030504040204" pitchFamily="50" charset="-128"/>
                          <a:ea typeface="メイリオ" panose="020B0604030504040204" pitchFamily="50" charset="-128"/>
                          <a:cs typeface="メイリオ" panose="020B0604030504040204" pitchFamily="50" charset="-128"/>
                        </a:rPr>
                        <a:t>光生</a:t>
                      </a:r>
                      <a:r>
                        <a:rPr kumimoji="1" lang="ja-JP" altLang="en-US" sz="900" dirty="0" smtClean="0">
                          <a:effectLst/>
                          <a:latin typeface="メイリオ" panose="020B0604030504040204" pitchFamily="50" charset="-128"/>
                          <a:ea typeface="メイリオ" panose="020B0604030504040204" pitchFamily="50" charset="-128"/>
                          <a:cs typeface="メイリオ" panose="020B0604030504040204" pitchFamily="50" charset="-128"/>
                        </a:rPr>
                        <a:t>先生</a:t>
                      </a:r>
                      <a:endParaRPr kumimoji="1" lang="en-US" altLang="ja-JP" sz="4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nchor="ctr">
                    <a:solidFill>
                      <a:schemeClr val="bg2"/>
                    </a:solidFill>
                  </a:tcPr>
                </a:tc>
              </a:tr>
              <a:tr h="560933">
                <a:tc>
                  <a:txBody>
                    <a:bodyPr/>
                    <a:lstStyle/>
                    <a:p>
                      <a:pPr algn="l"/>
                      <a:r>
                        <a:rPr kumimoji="1" lang="ja-JP" altLang="en-US" sz="1100" dirty="0" smtClean="0">
                          <a:effectLst/>
                          <a:latin typeface="メイリオ" panose="020B0604030504040204" pitchFamily="50" charset="-128"/>
                          <a:ea typeface="メイリオ" panose="020B0604030504040204" pitchFamily="50" charset="-128"/>
                          <a:cs typeface="メイリオ" panose="020B0604030504040204" pitchFamily="50" charset="-128"/>
                        </a:rPr>
                        <a:t>９月</a:t>
                      </a:r>
                      <a:r>
                        <a:rPr kumimoji="1" lang="ja-JP" altLang="en-US" sz="100"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dirty="0" smtClean="0">
                          <a:effectLst/>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100" dirty="0" smtClean="0">
                          <a:effectLst/>
                          <a:latin typeface="メイリオ" panose="020B0604030504040204" pitchFamily="50" charset="-128"/>
                          <a:ea typeface="メイリオ" panose="020B0604030504040204" pitchFamily="50" charset="-128"/>
                          <a:cs typeface="メイリオ" panose="020B0604030504040204" pitchFamily="50" charset="-128"/>
                        </a:rPr>
                        <a:t>９日（木）</a:t>
                      </a:r>
                    </a:p>
                    <a:p>
                      <a:pPr marL="0" marR="0" indent="0" algn="l" defTabSz="514350" rtl="0" eaLnBrk="1" fontAlgn="auto" latinLnBrk="0" hangingPunct="1">
                        <a:lnSpc>
                          <a:spcPct val="100000"/>
                        </a:lnSpc>
                        <a:spcBef>
                          <a:spcPts val="0"/>
                        </a:spcBef>
                        <a:spcAft>
                          <a:spcPts val="0"/>
                        </a:spcAft>
                        <a:buClrTx/>
                        <a:buSzTx/>
                        <a:buFontTx/>
                        <a:buNone/>
                        <a:tabLst/>
                        <a:defRPr/>
                      </a:pPr>
                      <a:r>
                        <a:rPr kumimoji="1" lang="en-US" altLang="ja-JP" sz="1100" dirty="0" smtClean="0">
                          <a:effectLst/>
                          <a:latin typeface="メイリオ" panose="020B0604030504040204" pitchFamily="50" charset="-128"/>
                          <a:ea typeface="メイリオ" panose="020B0604030504040204" pitchFamily="50" charset="-128"/>
                          <a:cs typeface="メイリオ" panose="020B0604030504040204" pitchFamily="50" charset="-128"/>
                        </a:rPr>
                        <a:t>18</a:t>
                      </a:r>
                      <a:r>
                        <a:rPr kumimoji="1" lang="ja-JP" altLang="en-US" sz="1100" dirty="0" smtClean="0">
                          <a:effectLst/>
                          <a:latin typeface="メイリオ" panose="020B0604030504040204" pitchFamily="50" charset="-128"/>
                          <a:ea typeface="メイリオ" panose="020B0604030504040204" pitchFamily="50" charset="-128"/>
                          <a:cs typeface="メイリオ" panose="020B0604030504040204" pitchFamily="50" charset="-128"/>
                        </a:rPr>
                        <a:t>時</a:t>
                      </a:r>
                      <a:r>
                        <a:rPr kumimoji="1" lang="en-US" altLang="ja-JP" sz="1100" dirty="0" smtClean="0">
                          <a:effectLst/>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100" dirty="0" smtClean="0">
                          <a:effectLst/>
                          <a:latin typeface="メイリオ" panose="020B0604030504040204" pitchFamily="50" charset="-128"/>
                          <a:ea typeface="メイリオ" panose="020B0604030504040204" pitchFamily="50" charset="-128"/>
                          <a:cs typeface="メイリオ" panose="020B0604030504040204" pitchFamily="50" charset="-128"/>
                        </a:rPr>
                        <a:t>分～</a:t>
                      </a:r>
                      <a:r>
                        <a:rPr kumimoji="1" lang="en-US" altLang="ja-JP" sz="1100" dirty="0" smtClean="0">
                          <a:effectLst/>
                          <a:latin typeface="メイリオ" panose="020B0604030504040204" pitchFamily="50" charset="-128"/>
                          <a:ea typeface="メイリオ" panose="020B0604030504040204" pitchFamily="50" charset="-128"/>
                          <a:cs typeface="メイリオ" panose="020B0604030504040204" pitchFamily="50" charset="-128"/>
                        </a:rPr>
                        <a:t>21</a:t>
                      </a:r>
                      <a:r>
                        <a:rPr kumimoji="1" lang="ja-JP" altLang="en-US" sz="1100" dirty="0" smtClean="0">
                          <a:effectLst/>
                          <a:latin typeface="メイリオ" panose="020B0604030504040204" pitchFamily="50" charset="-128"/>
                          <a:ea typeface="メイリオ" panose="020B0604030504040204" pitchFamily="50" charset="-128"/>
                          <a:cs typeface="メイリオ" panose="020B0604030504040204" pitchFamily="50" charset="-128"/>
                        </a:rPr>
                        <a:t>時</a:t>
                      </a:r>
                      <a:endParaRPr kumimoji="1" lang="ja-JP" altLang="en-US" sz="1100" b="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nchor="ctr">
                    <a:solidFill>
                      <a:schemeClr val="bg1"/>
                    </a:solidFill>
                  </a:tcPr>
                </a:tc>
                <a:tc>
                  <a:txBody>
                    <a:bodyPr/>
                    <a:lstStyle/>
                    <a:p>
                      <a:pPr marL="0" marR="0" indent="0" algn="l" defTabSz="514350" rtl="0" eaLnBrk="1" fontAlgn="auto" latinLnBrk="0" hangingPunct="1">
                        <a:lnSpc>
                          <a:spcPct val="100000"/>
                        </a:lnSpc>
                        <a:spcBef>
                          <a:spcPts val="0"/>
                        </a:spcBef>
                        <a:spcAft>
                          <a:spcPts val="0"/>
                        </a:spcAft>
                        <a:buClrTx/>
                        <a:buSzTx/>
                        <a:buFontTx/>
                        <a:buNone/>
                        <a:tabLst/>
                        <a:defRPr/>
                      </a:pPr>
                      <a:r>
                        <a:rPr kumimoji="1" lang="ja-JP" altLang="en-US" sz="900" b="0" dirty="0" smtClean="0">
                          <a:effectLst/>
                          <a:latin typeface="メイリオ" panose="020B0604030504040204" pitchFamily="50" charset="-128"/>
                          <a:ea typeface="メイリオ" panose="020B0604030504040204" pitchFamily="50" charset="-128"/>
                          <a:cs typeface="メイリオ" panose="020B0604030504040204" pitchFamily="50" charset="-128"/>
                        </a:rPr>
                        <a:t>事業計画の完成</a:t>
                      </a:r>
                      <a:endParaRPr kumimoji="1" lang="en-US" altLang="ja-JP" sz="900" b="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514350" rtl="0" eaLnBrk="1" fontAlgn="auto" latinLnBrk="0" hangingPunct="1">
                        <a:lnSpc>
                          <a:spcPct val="100000"/>
                        </a:lnSpc>
                        <a:spcBef>
                          <a:spcPts val="0"/>
                        </a:spcBef>
                        <a:spcAft>
                          <a:spcPts val="0"/>
                        </a:spcAft>
                        <a:buClrTx/>
                        <a:buSzTx/>
                        <a:buFontTx/>
                        <a:buNone/>
                        <a:tabLst/>
                        <a:defRPr/>
                      </a:pPr>
                      <a:r>
                        <a:rPr kumimoji="1" lang="ja-JP" altLang="en-US" sz="900" b="0" dirty="0" smtClean="0">
                          <a:effectLst/>
                          <a:latin typeface="メイリオ" panose="020B0604030504040204" pitchFamily="50" charset="-128"/>
                          <a:ea typeface="メイリオ" panose="020B0604030504040204" pitchFamily="50" charset="-128"/>
                          <a:cs typeface="メイリオ" panose="020B0604030504040204" pitchFamily="50" charset="-128"/>
                        </a:rPr>
                        <a:t>終了式</a:t>
                      </a:r>
                      <a:endParaRPr kumimoji="1" lang="ja-JP" altLang="en-US" sz="900" b="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nchor="ctr">
                    <a:solidFill>
                      <a:schemeClr val="bg2"/>
                    </a:solidFill>
                  </a:tcPr>
                </a:tc>
                <a:tc>
                  <a:txBody>
                    <a:bodyPr/>
                    <a:lstStyle/>
                    <a:p>
                      <a:pPr algn="l"/>
                      <a:r>
                        <a:rPr kumimoji="1" lang="ja-JP" altLang="en-US" sz="800" b="0" dirty="0" smtClean="0">
                          <a:effectLst/>
                          <a:latin typeface="メイリオ" panose="020B0604030504040204" pitchFamily="50" charset="-128"/>
                          <a:ea typeface="メイリオ" panose="020B0604030504040204" pitchFamily="50" charset="-128"/>
                          <a:cs typeface="メイリオ" panose="020B0604030504040204" pitchFamily="50" charset="-128"/>
                        </a:rPr>
                        <a:t>事業計画のまとめ･個別相談</a:t>
                      </a:r>
                      <a:endParaRPr kumimoji="1" lang="en-US" altLang="ja-JP" sz="800" b="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effectLst/>
                          <a:latin typeface="メイリオ" panose="020B0604030504040204" pitchFamily="50" charset="-128"/>
                          <a:ea typeface="メイリオ" panose="020B0604030504040204" pitchFamily="50" charset="-128"/>
                          <a:cs typeface="メイリオ" panose="020B0604030504040204" pitchFamily="50" charset="-128"/>
                        </a:rPr>
                        <a:t>杉本光生先生</a:t>
                      </a:r>
                      <a:endParaRPr kumimoji="1" lang="en-US" altLang="ja-JP" sz="900" b="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effectLst/>
                          <a:latin typeface="メイリオ" panose="020B0604030504040204" pitchFamily="50" charset="-128"/>
                          <a:ea typeface="メイリオ" panose="020B0604030504040204" pitchFamily="50" charset="-128"/>
                          <a:cs typeface="メイリオ" panose="020B0604030504040204" pitchFamily="50" charset="-128"/>
                        </a:rPr>
                        <a:t>山田悦且先生</a:t>
                      </a:r>
                      <a:endParaRPr kumimoji="1" lang="ja-JP" altLang="en-US" sz="900" b="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nchor="ctr">
                    <a:solidFill>
                      <a:schemeClr val="bg2"/>
                    </a:solidFill>
                  </a:tcPr>
                </a:tc>
              </a:tr>
            </a:tbl>
          </a:graphicData>
        </a:graphic>
      </p:graphicFrame>
      <p:sp>
        <p:nvSpPr>
          <p:cNvPr id="36" name="ホームベース 35"/>
          <p:cNvSpPr/>
          <p:nvPr/>
        </p:nvSpPr>
        <p:spPr>
          <a:xfrm>
            <a:off x="0" y="6600882"/>
            <a:ext cx="685800" cy="1968538"/>
          </a:xfrm>
          <a:prstGeom prst="homePlate">
            <a:avLst/>
          </a:prstGeom>
          <a:solidFill>
            <a:schemeClr val="accent5"/>
          </a:solidFill>
          <a:effectLst/>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講師</a:t>
            </a:r>
            <a:endParaRPr kumimoji="1"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紹介</a:t>
            </a:r>
            <a:endParaRPr kumimoji="1" lang="ja-JP" altLang="en-US"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1941966" y="6582685"/>
            <a:ext cx="1106034" cy="955993"/>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山田悦且先生</a:t>
            </a:r>
            <a:endParaRPr lang="en-US" altLang="ja-JP"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山田悦且税理士事務所</a:t>
            </a:r>
            <a:endParaRPr lang="en-US" altLang="ja-JP" sz="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税理士</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800" dirty="0" smtClean="0">
              <a:solidFill>
                <a:schemeClr val="tx1"/>
              </a:solidFill>
            </a:endParaRPr>
          </a:p>
          <a:p>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正方形/長方形 37"/>
          <p:cNvSpPr/>
          <p:nvPr/>
        </p:nvSpPr>
        <p:spPr>
          <a:xfrm>
            <a:off x="1060219" y="6582685"/>
            <a:ext cx="880899" cy="95599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44" name="表 43"/>
          <p:cNvGraphicFramePr>
            <a:graphicFrameLocks noGrp="1"/>
          </p:cNvGraphicFramePr>
          <p:nvPr>
            <p:extLst>
              <p:ext uri="{D42A27DB-BD31-4B8C-83A1-F6EECF244321}">
                <p14:modId xmlns:p14="http://schemas.microsoft.com/office/powerpoint/2010/main" val="3911231285"/>
              </p:ext>
            </p:extLst>
          </p:nvPr>
        </p:nvGraphicFramePr>
        <p:xfrm>
          <a:off x="8115" y="8686799"/>
          <a:ext cx="6858000" cy="1086694"/>
        </p:xfrm>
        <a:graphic>
          <a:graphicData uri="http://schemas.openxmlformats.org/drawingml/2006/table">
            <a:tbl>
              <a:tblPr firstRow="1">
                <a:tableStyleId>{8A107856-5554-42FB-B03E-39F5DBC370BA}</a:tableStyleId>
              </a:tblPr>
              <a:tblGrid>
                <a:gridCol w="1015666"/>
                <a:gridCol w="2758879"/>
                <a:gridCol w="973722"/>
                <a:gridCol w="2109733"/>
              </a:tblGrid>
              <a:tr h="267855">
                <a:tc rowSpan="2">
                  <a:txBody>
                    <a:bodyPr/>
                    <a:lstStyle/>
                    <a:p>
                      <a:pPr algn="ctr"/>
                      <a:r>
                        <a:rPr kumimoji="1" lang="ja-JP" altLang="en-US" sz="800" b="1"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フ リ ガ ナ</a:t>
                      </a:r>
                      <a:r>
                        <a:rPr kumimoji="1" lang="ja-JP" altLang="en-US" sz="1100" b="1"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100" b="1"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b="1"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氏　　名</a:t>
                      </a:r>
                      <a:endParaRPr kumimoji="1" lang="ja-JP" altLang="en-US" sz="1100" b="1"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nchor="ctr">
                    <a:lnR w="12700" cap="flat" cmpd="sng" algn="ctr">
                      <a:solidFill>
                        <a:schemeClr val="bg2">
                          <a:lumMod val="75000"/>
                        </a:schemeClr>
                      </a:solidFill>
                      <a:prstDash val="solid"/>
                      <a:round/>
                      <a:headEnd type="none" w="med" len="med"/>
                      <a:tailEnd type="none" w="med" len="med"/>
                    </a:lnR>
                    <a:solidFill>
                      <a:schemeClr val="accent3">
                        <a:lumMod val="75000"/>
                      </a:schemeClr>
                    </a:solidFill>
                  </a:tcPr>
                </a:tc>
                <a:tc rowSpan="2">
                  <a:txBody>
                    <a:bodyPr/>
                    <a:lstStyle/>
                    <a:p>
                      <a:pPr lvl="0" algn="l"/>
                      <a:r>
                        <a:rPr kumimoji="1" lang="ja-JP" altLang="en-US" sz="1100" b="0" dirty="0" smtClean="0">
                          <a:latin typeface="メイリオ" panose="020B0604030504040204" pitchFamily="50" charset="-128"/>
                          <a:ea typeface="メイリオ" panose="020B0604030504040204" pitchFamily="50" charset="-128"/>
                          <a:cs typeface="メイリオ" panose="020B0604030504040204" pitchFamily="50" charset="-128"/>
                        </a:rPr>
                        <a:t>　　　　　　　　　　　　男 ・ 女</a:t>
                      </a:r>
                      <a:endParaRPr kumimoji="1" lang="en-US" altLang="ja-JP" sz="800" b="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gn="l"/>
                      <a:r>
                        <a:rPr kumimoji="1" lang="ja-JP" altLang="en-US" sz="1100" b="0" dirty="0" smtClean="0">
                          <a:latin typeface="メイリオ" panose="020B0604030504040204" pitchFamily="50" charset="-128"/>
                          <a:ea typeface="メイリオ" panose="020B0604030504040204" pitchFamily="50" charset="-128"/>
                          <a:cs typeface="メイリオ" panose="020B0604030504040204" pitchFamily="50" charset="-128"/>
                        </a:rPr>
                        <a:t>　                   　　　（　　　　才）　　</a:t>
                      </a:r>
                      <a:endParaRPr kumimoji="1" lang="ja-JP" altLang="en-US" sz="1100" b="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solidFill>
                      <a:schemeClr val="bg2">
                        <a:lumMod val="90000"/>
                      </a:schemeClr>
                    </a:solidFill>
                  </a:tcPr>
                </a:tc>
                <a:tc>
                  <a:txBody>
                    <a:bodyPr/>
                    <a:lstStyle/>
                    <a:p>
                      <a:pPr lvl="0" algn="ctr"/>
                      <a:r>
                        <a:rPr kumimoji="1" lang="ja-JP" altLang="en-US" sz="1100" b="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事業所名</a:t>
                      </a:r>
                      <a:endParaRPr kumimoji="1" lang="en-US" altLang="ja-JP" sz="1100" b="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B w="12700" cap="flat" cmpd="sng" algn="ctr">
                      <a:solidFill>
                        <a:schemeClr val="accent2"/>
                      </a:solidFill>
                      <a:prstDash val="sysDot"/>
                      <a:round/>
                      <a:headEnd type="none" w="med" len="med"/>
                      <a:tailEnd type="none" w="med" len="med"/>
                    </a:lnB>
                    <a:solidFill>
                      <a:schemeClr val="accent3">
                        <a:lumMod val="75000"/>
                      </a:schemeClr>
                    </a:solidFill>
                  </a:tcPr>
                </a:tc>
                <a:tc>
                  <a:txBody>
                    <a:bodyPr/>
                    <a:lstStyle/>
                    <a:p>
                      <a:pPr lvl="0" algn="l"/>
                      <a:endParaRPr kumimoji="1" lang="ja-JP" altLang="en-US" sz="1100" b="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nchor="ctr">
                    <a:lnL w="12700" cap="flat" cmpd="sng" algn="ctr">
                      <a:solidFill>
                        <a:schemeClr val="bg2">
                          <a:lumMod val="75000"/>
                        </a:schemeClr>
                      </a:solidFill>
                      <a:prstDash val="solid"/>
                      <a:round/>
                      <a:headEnd type="none" w="med" len="med"/>
                      <a:tailEnd type="none" w="med" len="med"/>
                    </a:lnL>
                    <a:lnB w="12700" cap="flat" cmpd="sng" algn="ctr">
                      <a:solidFill>
                        <a:schemeClr val="accent2"/>
                      </a:solidFill>
                      <a:prstDash val="sysDot"/>
                      <a:round/>
                      <a:headEnd type="none" w="med" len="med"/>
                      <a:tailEnd type="none" w="med" len="med"/>
                    </a:lnB>
                    <a:solidFill>
                      <a:schemeClr val="bg2">
                        <a:lumMod val="90000"/>
                      </a:schemeClr>
                    </a:solidFill>
                  </a:tcPr>
                </a:tc>
              </a:tr>
              <a:tr h="267855">
                <a:tc vMerge="1">
                  <a:txBody>
                    <a:bodyPr/>
                    <a:lstStyle/>
                    <a:p>
                      <a:endParaRPr kumimoji="1" lang="ja-JP" altLang="en-US"/>
                    </a:p>
                  </a:txBody>
                  <a:tcPr/>
                </a:tc>
                <a:tc vMerge="1">
                  <a:txBody>
                    <a:bodyPr/>
                    <a:lstStyle/>
                    <a:p>
                      <a:endParaRPr kumimoji="1" lang="ja-JP" altLang="en-US"/>
                    </a:p>
                  </a:txBody>
                  <a:tcPr/>
                </a:tc>
                <a:tc>
                  <a:txBody>
                    <a:bodyPr/>
                    <a:lstStyle/>
                    <a:p>
                      <a:pPr lvl="0" algn="ctr"/>
                      <a:r>
                        <a:rPr kumimoji="1" lang="ja-JP" altLang="en-US" sz="1100" b="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役　　職</a:t>
                      </a:r>
                      <a:endParaRPr kumimoji="1" lang="ja-JP" altLang="en-US" sz="1100" b="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nchor="ctr">
                    <a:lnL w="12700" cap="flat" cmpd="sng" algn="ctr">
                      <a:solidFill>
                        <a:schemeClr val="bg2">
                          <a:lumMod val="75000"/>
                        </a:schemeClr>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ysDot"/>
                      <a:round/>
                      <a:headEnd type="none" w="med" len="med"/>
                      <a:tailEnd type="none" w="med" len="med"/>
                    </a:lnT>
                    <a:solidFill>
                      <a:schemeClr val="accent3">
                        <a:lumMod val="75000"/>
                      </a:schemeClr>
                    </a:solidFill>
                  </a:tcPr>
                </a:tc>
                <a:tc>
                  <a:txBody>
                    <a:bodyPr/>
                    <a:lstStyle/>
                    <a:p>
                      <a:pPr lvl="0" algn="l"/>
                      <a:endParaRPr kumimoji="1" lang="ja-JP" altLang="en-US" sz="1100" b="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nchor="ctr">
                    <a:lnL w="12700" cap="flat" cmpd="sng" algn="ctr">
                      <a:solidFill>
                        <a:schemeClr val="accent2"/>
                      </a:solidFill>
                      <a:prstDash val="solid"/>
                      <a:round/>
                      <a:headEnd type="none" w="med" len="med"/>
                      <a:tailEnd type="none" w="med" len="med"/>
                    </a:lnL>
                    <a:lnT w="12700" cap="flat" cmpd="sng" algn="ctr">
                      <a:solidFill>
                        <a:schemeClr val="accent2"/>
                      </a:solidFill>
                      <a:prstDash val="sysDot"/>
                      <a:round/>
                      <a:headEnd type="none" w="med" len="med"/>
                      <a:tailEnd type="none" w="med" len="med"/>
                    </a:lnT>
                    <a:solidFill>
                      <a:schemeClr val="bg2">
                        <a:lumMod val="90000"/>
                      </a:schemeClr>
                    </a:solidFill>
                  </a:tcPr>
                </a:tc>
              </a:tr>
              <a:tr h="532972">
                <a:tc>
                  <a:txBody>
                    <a:bodyPr/>
                    <a:lstStyle/>
                    <a:p>
                      <a:pPr algn="ctr"/>
                      <a:r>
                        <a:rPr kumimoji="1" lang="ja-JP" altLang="en-US" sz="1100" b="1"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住　　所</a:t>
                      </a:r>
                      <a:endParaRPr kumimoji="1" lang="ja-JP" altLang="en-US" sz="1100" b="1"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nchor="ctr">
                    <a:solidFill>
                      <a:schemeClr val="accent3">
                        <a:lumMod val="75000"/>
                      </a:schemeClr>
                    </a:solidFill>
                  </a:tcPr>
                </a:tc>
                <a:tc>
                  <a:txBody>
                    <a:bodyPr/>
                    <a:lstStyle/>
                    <a:p>
                      <a:pPr lvl="0" algn="l"/>
                      <a:r>
                        <a:rPr kumimoji="1" lang="ja-JP" altLang="en-US" sz="1100" b="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100" b="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lnR w="12700" cap="flat" cmpd="sng" algn="ctr">
                      <a:solidFill>
                        <a:schemeClr val="bg2">
                          <a:lumMod val="75000"/>
                        </a:schemeClr>
                      </a:solidFill>
                      <a:prstDash val="solid"/>
                      <a:round/>
                      <a:headEnd type="none" w="med" len="med"/>
                      <a:tailEnd type="none" w="med" len="med"/>
                    </a:lnR>
                    <a:solidFill>
                      <a:schemeClr val="bg2">
                        <a:lumMod val="90000"/>
                      </a:schemeClr>
                    </a:solidFill>
                  </a:tcPr>
                </a:tc>
                <a:tc>
                  <a:txBody>
                    <a:bodyPr/>
                    <a:lstStyle/>
                    <a:p>
                      <a:pPr lvl="0" algn="ctr"/>
                      <a:r>
                        <a:rPr kumimoji="1" lang="ja-JP" altLang="en-US" sz="1050" b="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電話（携帯）</a:t>
                      </a:r>
                      <a:r>
                        <a:rPr kumimoji="1" lang="en-US" altLang="ja-JP" sz="1100" b="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F</a:t>
                      </a:r>
                      <a:r>
                        <a:rPr kumimoji="1" lang="ja-JP" altLang="en-US" sz="1100" b="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b="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a:t>
                      </a:r>
                      <a:r>
                        <a:rPr kumimoji="1" lang="ja-JP" altLang="en-US" sz="1100" b="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b="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X</a:t>
                      </a:r>
                    </a:p>
                    <a:p>
                      <a:pPr lvl="0" algn="dist"/>
                      <a:r>
                        <a:rPr kumimoji="1" lang="en-US" altLang="ja-JP" sz="1050" b="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E-mail</a:t>
                      </a:r>
                      <a:endParaRPr kumimoji="1" lang="ja-JP" altLang="en-US" sz="1050" b="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solidFill>
                      <a:schemeClr val="accent3">
                        <a:lumMod val="75000"/>
                      </a:schemeClr>
                    </a:solidFill>
                  </a:tcPr>
                </a:tc>
                <a:tc>
                  <a:txBody>
                    <a:bodyPr/>
                    <a:lstStyle/>
                    <a:p>
                      <a:pPr lvl="0" algn="l"/>
                      <a:r>
                        <a:rPr kumimoji="1" lang="ja-JP" altLang="en-US" sz="1000" b="0"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000" b="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gn="l"/>
                      <a:r>
                        <a:rPr kumimoji="1" lang="ja-JP" altLang="en-US" sz="1000" b="0"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000" b="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gn="l"/>
                      <a:endParaRPr kumimoji="1" lang="ja-JP" altLang="en-US" sz="1000" b="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31652" marB="31652" anchor="ctr">
                    <a:lnL w="12700" cap="flat" cmpd="sng" algn="ctr">
                      <a:solidFill>
                        <a:schemeClr val="bg2">
                          <a:lumMod val="75000"/>
                        </a:schemeClr>
                      </a:solidFill>
                      <a:prstDash val="solid"/>
                      <a:round/>
                      <a:headEnd type="none" w="med" len="med"/>
                      <a:tailEnd type="none" w="med" len="med"/>
                    </a:lnL>
                    <a:solidFill>
                      <a:schemeClr val="bg2">
                        <a:lumMod val="90000"/>
                      </a:schemeClr>
                    </a:solidFill>
                  </a:tcPr>
                </a:tc>
              </a:tr>
            </a:tbl>
          </a:graphicData>
        </a:graphic>
      </p:graphicFrame>
      <p:sp>
        <p:nvSpPr>
          <p:cNvPr id="2" name="テキスト ボックス 1"/>
          <p:cNvSpPr txBox="1"/>
          <p:nvPr/>
        </p:nvSpPr>
        <p:spPr>
          <a:xfrm>
            <a:off x="381001" y="1562812"/>
            <a:ext cx="5955597" cy="338554"/>
          </a:xfrm>
          <a:prstGeom prst="rect">
            <a:avLst/>
          </a:prstGeom>
          <a:noFill/>
        </p:spPr>
        <p:txBody>
          <a:bodyPr wrap="square" rtlCol="0">
            <a:spAutoFit/>
          </a:bodyPr>
          <a:lstStyle/>
          <a:p>
            <a:pPr marL="0" lvl="1"/>
            <a:r>
              <a:rPr lang="ja-JP" altLang="en-US" sz="1600" dirty="0">
                <a:ln w="12700">
                  <a:solidFill>
                    <a:schemeClr val="tx2">
                      <a:satMod val="155000"/>
                    </a:schemeClr>
                  </a:solidFill>
                  <a:prstDash val="solid"/>
                </a:ln>
                <a:effectLst>
                  <a:outerShdw blurRad="41275" dist="20320" dir="1800000" algn="tl" rotWithShape="0">
                    <a:srgbClr val="000000">
                      <a:alpha val="40000"/>
                    </a:srgbClr>
                  </a:outerShdw>
                </a:effectLst>
                <a:latin typeface="メイリオ" panose="020B0604030504040204" pitchFamily="50" charset="-128"/>
                <a:ea typeface="メイリオ" panose="020B0604030504040204" pitchFamily="50" charset="-128"/>
                <a:cs typeface="メイリオ" panose="020B0604030504040204" pitchFamily="50" charset="-128"/>
              </a:rPr>
              <a:t>銀行を味方につけるための確実な</a:t>
            </a:r>
            <a:r>
              <a:rPr lang="ja-JP" altLang="en-US" sz="1600" dirty="0" smtClean="0">
                <a:ln w="12700">
                  <a:solidFill>
                    <a:schemeClr val="tx2">
                      <a:satMod val="155000"/>
                    </a:schemeClr>
                  </a:solidFill>
                  <a:prstDash val="solid"/>
                </a:ln>
                <a:effectLst>
                  <a:outerShdw blurRad="41275" dist="20320" dir="1800000" algn="tl" rotWithShape="0">
                    <a:srgbClr val="000000">
                      <a:alpha val="40000"/>
                    </a:srgbClr>
                  </a:outerShdw>
                </a:effectLst>
                <a:latin typeface="メイリオ" panose="020B0604030504040204" pitchFamily="50" charset="-128"/>
                <a:ea typeface="メイリオ" panose="020B0604030504040204" pitchFamily="50" charset="-128"/>
                <a:cs typeface="メイリオ" panose="020B0604030504040204" pitchFamily="50" charset="-128"/>
              </a:rPr>
              <a:t>方法　　　</a:t>
            </a:r>
            <a:r>
              <a:rPr lang="ja-JP" altLang="en-US" sz="1400" b="1" dirty="0" smtClean="0">
                <a:latin typeface="HGPｺﾞｼｯｸE" panose="020B0900000000000000" pitchFamily="50" charset="-128"/>
                <a:ea typeface="HGPｺﾞｼｯｸE" panose="020B0900000000000000" pitchFamily="50" charset="-128"/>
              </a:rPr>
              <a:t>経営革新塾　　２０１６　</a:t>
            </a:r>
            <a:r>
              <a:rPr lang="ja-JP" altLang="en-US" sz="1400" b="1" dirty="0" smtClean="0">
                <a:solidFill>
                  <a:srgbClr val="000000"/>
                </a:solidFill>
                <a:latin typeface="HGPｺﾞｼｯｸE" panose="020B0900000000000000" pitchFamily="50" charset="-128"/>
                <a:ea typeface="HGPｺﾞｼｯｸE" panose="020B0900000000000000" pitchFamily="50" charset="-128"/>
              </a:rPr>
              <a:t>　　　　　　　</a:t>
            </a:r>
            <a:endParaRPr kumimoji="1" lang="ja-JP" altLang="en-US" sz="1600" b="1" dirty="0">
              <a:solidFill>
                <a:srgbClr val="000000"/>
              </a:solidFill>
              <a:latin typeface="HGPｺﾞｼｯｸE" panose="020B0900000000000000" pitchFamily="50" charset="-128"/>
              <a:ea typeface="HGPｺﾞｼｯｸE" panose="020B0900000000000000" pitchFamily="50" charset="-128"/>
            </a:endParaRPr>
          </a:p>
        </p:txBody>
      </p:sp>
      <p:sp>
        <p:nvSpPr>
          <p:cNvPr id="4" name="正方形/長方形 3"/>
          <p:cNvSpPr/>
          <p:nvPr/>
        </p:nvSpPr>
        <p:spPr>
          <a:xfrm>
            <a:off x="4800600" y="304799"/>
            <a:ext cx="2057400" cy="1245007"/>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正方形/長方形 5"/>
          <p:cNvSpPr/>
          <p:nvPr/>
        </p:nvSpPr>
        <p:spPr>
          <a:xfrm>
            <a:off x="-4439" y="0"/>
            <a:ext cx="6862439" cy="3048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4800600" y="434686"/>
            <a:ext cx="2075808" cy="1054135"/>
          </a:xfrm>
          <a:prstGeom prst="rect">
            <a:avLst/>
          </a:prstGeom>
          <a:noFill/>
        </p:spPr>
        <p:txBody>
          <a:bodyPr wrap="square" rtlCol="0">
            <a:spAutoFit/>
          </a:bodyPr>
          <a:lstStyle/>
          <a:p>
            <a:pPr>
              <a:lnSpc>
                <a:spcPts val="600"/>
              </a:lnSpc>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　 新居町</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商工会</a:t>
            </a:r>
            <a:r>
              <a:rPr kumimoji="1"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rPr>
            </a:br>
            <a:endParaRPr kumimoji="1"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600"/>
              </a:lnSpc>
            </a:pP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湖西市新居町新居　</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3380-8</a:t>
            </a:r>
          </a:p>
          <a:p>
            <a:pPr>
              <a:lnSpc>
                <a:spcPts val="700"/>
              </a:lnSpc>
            </a:pP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br>
            <a:r>
              <a:rPr lang="zh-TW" altLang="en-US" sz="1000" dirty="0" smtClean="0">
                <a:latin typeface="メイリオ" panose="020B0604030504040204" pitchFamily="50" charset="-128"/>
                <a:ea typeface="メイリオ" panose="020B0604030504040204" pitchFamily="50" charset="-128"/>
                <a:cs typeface="メイリオ" panose="020B0604030504040204" pitchFamily="50" charset="-128"/>
              </a:rPr>
              <a:t>電話</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zh-TW" sz="1000" dirty="0" smtClean="0">
                <a:latin typeface="メイリオ" panose="020B0604030504040204" pitchFamily="50" charset="-128"/>
                <a:ea typeface="メイリオ" panose="020B0604030504040204" pitchFamily="50" charset="-128"/>
                <a:cs typeface="メイリオ" panose="020B0604030504040204" pitchFamily="50" charset="-128"/>
              </a:rPr>
              <a:t>0</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53</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594</a:t>
            </a:r>
            <a:r>
              <a:rPr lang="en-US" altLang="zh-TW" sz="1000" dirty="0" smtClean="0">
                <a:latin typeface="メイリオ" panose="020B0604030504040204" pitchFamily="50" charset="-128"/>
                <a:ea typeface="メイリオ" panose="020B0604030504040204" pitchFamily="50" charset="-128"/>
                <a:cs typeface="メイリオ" panose="020B0604030504040204" pitchFamily="50" charset="-128"/>
              </a:rPr>
              <a:t>-0634</a:t>
            </a:r>
          </a:p>
          <a:p>
            <a:pPr>
              <a:lnSpc>
                <a:spcPts val="700"/>
              </a:lnSpc>
            </a:pP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FAX</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zh-TW" sz="1000" dirty="0">
                <a:latin typeface="メイリオ" panose="020B0604030504040204" pitchFamily="50" charset="-128"/>
                <a:ea typeface="メイリオ" panose="020B0604030504040204" pitchFamily="50" charset="-128"/>
                <a:cs typeface="メイリオ" panose="020B0604030504040204" pitchFamily="50" charset="-128"/>
              </a:rPr>
              <a:t>0</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53</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594</a:t>
            </a:r>
            <a:r>
              <a:rPr lang="en-US" altLang="zh-TW"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5984</a:t>
            </a:r>
            <a:endParaRPr lang="en-US" altLang="zh-TW" sz="1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http://www.arai-shizuoka.jp/</a:t>
            </a:r>
            <a:endPar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正方形/長方形 17"/>
          <p:cNvSpPr/>
          <p:nvPr/>
        </p:nvSpPr>
        <p:spPr>
          <a:xfrm>
            <a:off x="4173656" y="6587523"/>
            <a:ext cx="1112868" cy="951155"/>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山崎博志先生</a:t>
            </a:r>
            <a:endParaRPr lang="en-US" altLang="ja-JP"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浜松マーケティング　　　　　　　　　　サポート（株</a:t>
            </a:r>
            <a:r>
              <a:rPr lang="en-US" altLang="ja-JP" sz="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社会保険労務士・　　経営コンサルタント</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正方形/長方形 18"/>
          <p:cNvSpPr/>
          <p:nvPr/>
        </p:nvSpPr>
        <p:spPr>
          <a:xfrm>
            <a:off x="3291127" y="6587523"/>
            <a:ext cx="882529" cy="9511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p:nvPr/>
        </p:nvSpPr>
        <p:spPr>
          <a:xfrm>
            <a:off x="1946727" y="7585151"/>
            <a:ext cx="1106034" cy="974887"/>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pP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杉本光生先生</a:t>
            </a:r>
            <a:endParaRPr lang="en-US" altLang="ja-JP"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杉本光生中小企業診断士　　　　　事務所</a:t>
            </a:r>
            <a:endParaRPr lang="en-US" altLang="ja-JP" sz="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中小企業</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診断士</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p:cNvSpPr/>
          <p:nvPr/>
        </p:nvSpPr>
        <p:spPr>
          <a:xfrm>
            <a:off x="1061065" y="7584436"/>
            <a:ext cx="880899" cy="97559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 name="直線コネクタ 4"/>
          <p:cNvCxnSpPr/>
          <p:nvPr/>
        </p:nvCxnSpPr>
        <p:spPr>
          <a:xfrm>
            <a:off x="-4439" y="8610600"/>
            <a:ext cx="6924031" cy="0"/>
          </a:xfrm>
          <a:prstGeom prst="line">
            <a:avLst/>
          </a:prstGeom>
          <a:ln>
            <a:prstDash val="sysDash"/>
          </a:ln>
        </p:spPr>
        <p:style>
          <a:lnRef idx="3">
            <a:schemeClr val="accent2"/>
          </a:lnRef>
          <a:fillRef idx="0">
            <a:schemeClr val="accent2"/>
          </a:fillRef>
          <a:effectRef idx="2">
            <a:schemeClr val="accent2"/>
          </a:effectRef>
          <a:fontRef idx="minor">
            <a:schemeClr val="tx1"/>
          </a:fontRef>
        </p:style>
      </p:cxnSp>
      <p:pic>
        <p:nvPicPr>
          <p:cNvPr id="3" name="Picture 2" descr="C:\Users\OWNER\AppData\Local\Microsoft\Windows\Temporary Internet Files\Content.IE5\G7E5VHIL\MP900427762[1].jpg"/>
          <p:cNvPicPr>
            <a:picLocks noChangeAspect="1" noChangeArrowheads="1"/>
          </p:cNvPicPr>
          <p:nvPr/>
        </p:nvPicPr>
        <p:blipFill rotWithShape="1">
          <a:blip r:embed="rId3">
            <a:extLst>
              <a:ext uri="{28A0092B-C50C-407E-A947-70E740481C1C}">
                <a14:useLocalDpi xmlns:a14="http://schemas.microsoft.com/office/drawing/2010/main" val="0"/>
              </a:ext>
            </a:extLst>
          </a:blip>
          <a:srcRect l="573" t="1152" r="36130" b="3307"/>
          <a:stretch/>
        </p:blipFill>
        <p:spPr bwMode="auto">
          <a:xfrm>
            <a:off x="5334000" y="6582685"/>
            <a:ext cx="1524000" cy="1977351"/>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
          <p:cNvPicPr>
            <a:picLocks noChangeAspect="1" noChangeArrowheads="1"/>
          </p:cNvPicPr>
          <p:nvPr/>
        </p:nvPicPr>
        <p:blipFill>
          <a:blip r:embed="rId4" cstate="print">
            <a:duotone>
              <a:prstClr val="black"/>
              <a:schemeClr val="accent1">
                <a:tint val="45000"/>
                <a:satMod val="400000"/>
              </a:schemeClr>
            </a:duotone>
            <a:extLst>
              <a:ext uri="{BEBA8EAE-BF5A-486C-A8C5-ECC9F3942E4B}">
                <a14:imgProps xmlns:a14="http://schemas.microsoft.com/office/drawing/2010/main">
                  <a14:imgLayer r:embed="rId5">
                    <a14:imgEffect>
                      <a14:colorTemperature colorTemp="5300"/>
                    </a14:imgEffect>
                  </a14:imgLayer>
                </a14:imgProps>
              </a:ext>
              <a:ext uri="{28A0092B-C50C-407E-A947-70E740481C1C}">
                <a14:useLocalDpi xmlns:a14="http://schemas.microsoft.com/office/drawing/2010/main" val="0"/>
              </a:ext>
            </a:extLst>
          </a:blip>
          <a:srcRect/>
          <a:stretch>
            <a:fillRect/>
          </a:stretch>
        </p:blipFill>
        <p:spPr bwMode="auto">
          <a:xfrm>
            <a:off x="4876800" y="339153"/>
            <a:ext cx="251525" cy="255144"/>
          </a:xfrm>
          <a:prstGeom prst="rect">
            <a:avLst/>
          </a:prstGeom>
          <a:solidFill>
            <a:schemeClr val="accent1"/>
          </a:solidFill>
          <a:ln>
            <a:noFill/>
          </a:ln>
          <a:extLst/>
        </p:spPr>
      </p:pic>
      <p:pic>
        <p:nvPicPr>
          <p:cNvPr id="1031" name="Picture 7" descr="C:\Users\OWNER\AppData\Local\Microsoft\Windows\Temporary Internet Files\Content.IE5\G7E5VHIL\MC900412464[1].wm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65304" y="1488821"/>
            <a:ext cx="463990" cy="455758"/>
          </a:xfrm>
          <a:prstGeom prst="rect">
            <a:avLst/>
          </a:prstGeom>
          <a:noFill/>
          <a:extLst>
            <a:ext uri="{909E8E84-426E-40DD-AFC4-6F175D3DCCD1}">
              <a14:hiddenFill xmlns:a14="http://schemas.microsoft.com/office/drawing/2010/main">
                <a:solidFill>
                  <a:srgbClr val="FFFFFF"/>
                </a:solidFill>
              </a14:hiddenFill>
            </a:ext>
          </a:extLst>
        </p:spPr>
      </p:pic>
      <p:sp>
        <p:nvSpPr>
          <p:cNvPr id="29" name="正方形/長方形 28"/>
          <p:cNvSpPr/>
          <p:nvPr/>
        </p:nvSpPr>
        <p:spPr>
          <a:xfrm>
            <a:off x="3291127" y="7589240"/>
            <a:ext cx="1986724" cy="954201"/>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その他講師</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buFont typeface="Wingdings" panose="05000000000000000000" pitchFamily="2" charset="2"/>
              <a:buChar char="n"/>
            </a:pPr>
            <a:r>
              <a:rPr lang="ja-JP" altLang="en-US" sz="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経営革新承認企業　</a:t>
            </a:r>
            <a:endParaRPr lang="en-US" altLang="ja-JP" sz="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大野建具</a:t>
            </a:r>
            <a:r>
              <a:rPr lang="en-US" altLang="ja-JP"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有</a:t>
            </a:r>
            <a:r>
              <a:rPr lang="en-US" altLang="ja-JP"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大野浩二 </a:t>
            </a:r>
            <a:r>
              <a:rPr lang="ja-JP" altLang="en-US"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氏</a:t>
            </a:r>
            <a:r>
              <a:rPr lang="ja-JP" altLang="en-US" sz="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buFont typeface="Wingdings" panose="05000000000000000000" pitchFamily="2" charset="2"/>
              <a:buChar char="n"/>
            </a:pPr>
            <a:r>
              <a:rPr lang="ja-JP" altLang="en-US" sz="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経営革新支援窓口（商工会統括）</a:t>
            </a:r>
            <a:endParaRPr lang="en-US" altLang="ja-JP"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静岡県商工会連合会　産業振興課　職員</a:t>
            </a:r>
            <a:endParaRPr lang="en-US" altLang="ja-JP" sz="7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角丸四角形 7"/>
          <p:cNvSpPr/>
          <p:nvPr/>
        </p:nvSpPr>
        <p:spPr>
          <a:xfrm>
            <a:off x="-13644" y="9791700"/>
            <a:ext cx="6880847" cy="114300"/>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600" dirty="0" smtClean="0"/>
              <a:t>ご記入いただいた個人情報については、本セミナー、商工会からの各種情報提供等以外には使用しません。</a:t>
            </a:r>
            <a:endParaRPr kumimoji="1" lang="ja-JP" altLang="en-US" sz="600" dirty="0"/>
          </a:p>
        </p:txBody>
      </p:sp>
      <p:pic>
        <p:nvPicPr>
          <p:cNvPr id="12" name="Picture 2"/>
          <p:cNvPicPr>
            <a:picLocks noChangeAspect="1" noChangeArrowheads="1"/>
          </p:cNvPicPr>
          <p:nvPr/>
        </p:nvPicPr>
        <p:blipFill rotWithShape="1">
          <a:blip r:embed="rId7">
            <a:extLst>
              <a:ext uri="{28A0092B-C50C-407E-A947-70E740481C1C}">
                <a14:useLocalDpi xmlns:a14="http://schemas.microsoft.com/office/drawing/2010/main" val="0"/>
              </a:ext>
            </a:extLst>
          </a:blip>
          <a:srcRect l="5761" r="8786"/>
          <a:stretch/>
        </p:blipFill>
        <p:spPr bwMode="auto">
          <a:xfrm>
            <a:off x="1084452" y="7603845"/>
            <a:ext cx="838201" cy="9477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図 6"/>
          <p:cNvPicPr>
            <a:picLocks noChangeAspect="1"/>
          </p:cNvPicPr>
          <p:nvPr/>
        </p:nvPicPr>
        <p:blipFill>
          <a:blip r:embed="rId8"/>
          <a:stretch>
            <a:fillRect/>
          </a:stretch>
        </p:blipFill>
        <p:spPr>
          <a:xfrm>
            <a:off x="1063218" y="6590993"/>
            <a:ext cx="877900" cy="938865"/>
          </a:xfrm>
          <a:prstGeom prst="rect">
            <a:avLst/>
          </a:prstGeom>
        </p:spPr>
      </p:pic>
      <p:pic>
        <p:nvPicPr>
          <p:cNvPr id="9" name="図 8"/>
          <p:cNvPicPr>
            <a:picLocks noChangeAspect="1"/>
          </p:cNvPicPr>
          <p:nvPr/>
        </p:nvPicPr>
        <p:blipFill rotWithShape="1">
          <a:blip r:embed="rId9">
            <a:extLst>
              <a:ext uri="{28A0092B-C50C-407E-A947-70E740481C1C}">
                <a14:useLocalDpi xmlns:a14="http://schemas.microsoft.com/office/drawing/2010/main" val="0"/>
              </a:ext>
            </a:extLst>
          </a:blip>
          <a:srcRect l="22579" t="5383" r="23310" b="37748"/>
          <a:stretch/>
        </p:blipFill>
        <p:spPr>
          <a:xfrm>
            <a:off x="3302611" y="6591745"/>
            <a:ext cx="859560" cy="947293"/>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グレースケール">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ambria">
      <a:maj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460</Words>
  <Application>Microsoft Office PowerPoint</Application>
  <PresentationFormat>A4 210 x 297 mm</PresentationFormat>
  <Paragraphs>192</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HGPｺﾞｼｯｸE</vt:lpstr>
      <vt:lpstr>HG明朝B</vt:lpstr>
      <vt:lpstr>ＭＳ Ｐゴシック</vt:lpstr>
      <vt:lpstr>ＭＳ Ｐ明朝</vt:lpstr>
      <vt:lpstr>メイリオ</vt:lpstr>
      <vt:lpstr>Arial</vt:lpstr>
      <vt:lpstr>Cambria</vt:lpstr>
      <vt:lpstr>Wingdings</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2009-07-04T23:03:06Z</dcterms:created>
  <dcterms:modified xsi:type="dcterms:W3CDTF">2016-06-21T04:29:24Z</dcterms:modified>
</cp:coreProperties>
</file>